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7" r:id="rId1"/>
  </p:sldMasterIdLst>
  <p:notesMasterIdLst>
    <p:notesMasterId r:id="rId30"/>
  </p:notesMasterIdLst>
  <p:sldIdLst>
    <p:sldId id="326" r:id="rId2"/>
    <p:sldId id="338" r:id="rId3"/>
    <p:sldId id="320" r:id="rId4"/>
    <p:sldId id="325" r:id="rId5"/>
    <p:sldId id="324" r:id="rId6"/>
    <p:sldId id="339" r:id="rId7"/>
    <p:sldId id="321" r:id="rId8"/>
    <p:sldId id="322" r:id="rId9"/>
    <p:sldId id="323" r:id="rId10"/>
    <p:sldId id="272" r:id="rId11"/>
    <p:sldId id="279" r:id="rId12"/>
    <p:sldId id="303" r:id="rId13"/>
    <p:sldId id="274" r:id="rId14"/>
    <p:sldId id="275" r:id="rId15"/>
    <p:sldId id="304" r:id="rId16"/>
    <p:sldId id="278" r:id="rId17"/>
    <p:sldId id="328" r:id="rId18"/>
    <p:sldId id="327" r:id="rId19"/>
    <p:sldId id="280" r:id="rId20"/>
    <p:sldId id="334" r:id="rId21"/>
    <p:sldId id="335" r:id="rId22"/>
    <p:sldId id="336" r:id="rId23"/>
    <p:sldId id="337" r:id="rId24"/>
    <p:sldId id="333" r:id="rId25"/>
    <p:sldId id="329" r:id="rId26"/>
    <p:sldId id="330" r:id="rId27"/>
    <p:sldId id="331" r:id="rId28"/>
    <p:sldId id="332"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61" autoAdjust="0"/>
    <p:restoredTop sz="94226" autoAdjust="0"/>
  </p:normalViewPr>
  <p:slideViewPr>
    <p:cSldViewPr snapToGrid="0" snapToObjects="1">
      <p:cViewPr varScale="1">
        <p:scale>
          <a:sx n="168" d="100"/>
          <a:sy n="168" d="100"/>
        </p:scale>
        <p:origin x="-120" y="-384"/>
      </p:cViewPr>
      <p:guideLst>
        <p:guide orient="horz" pos="2160"/>
        <p:guide pos="2880"/>
      </p:guideLst>
    </p:cSldViewPr>
  </p:slideViewPr>
  <p:notesTextViewPr>
    <p:cViewPr>
      <p:scale>
        <a:sx n="100" d="100"/>
        <a:sy n="100" d="100"/>
      </p:scale>
      <p:origin x="0" y="0"/>
    </p:cViewPr>
  </p:notesTextViewPr>
  <p:sorterViewPr>
    <p:cViewPr>
      <p:scale>
        <a:sx n="106" d="100"/>
        <a:sy n="10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jpg>
</file>

<file path=ppt/media/image11.jpg>
</file>

<file path=ppt/media/image12.png>
</file>

<file path=ppt/media/image13.jpeg>
</file>

<file path=ppt/media/image14.png>
</file>

<file path=ppt/media/image2.png>
</file>

<file path=ppt/media/image3.tiff>
</file>

<file path=ppt/media/image4.jp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D259389-8D38-4042-BA3D-37D0E9DAE347}" type="datetimeFigureOut">
              <a:rPr lang="en-US" smtClean="0"/>
              <a:t>1/17/20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6726F5E-0D9E-4449-B53E-24E2B466772E}" type="slidenum">
              <a:rPr lang="en-US" smtClean="0"/>
              <a:t>‹#›</a:t>
            </a:fld>
            <a:endParaRPr lang="en-US"/>
          </a:p>
        </p:txBody>
      </p:sp>
    </p:spTree>
    <p:extLst>
      <p:ext uri="{BB962C8B-B14F-4D97-AF65-F5344CB8AC3E}">
        <p14:creationId xmlns:p14="http://schemas.microsoft.com/office/powerpoint/2010/main" val="376110297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3</a:t>
            </a:fld>
            <a:endParaRPr lang="en-US"/>
          </a:p>
        </p:txBody>
      </p:sp>
    </p:spTree>
    <p:extLst>
      <p:ext uri="{BB962C8B-B14F-4D97-AF65-F5344CB8AC3E}">
        <p14:creationId xmlns:p14="http://schemas.microsoft.com/office/powerpoint/2010/main" val="1177706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12</a:t>
            </a:fld>
            <a:endParaRPr lang="en-US"/>
          </a:p>
        </p:txBody>
      </p:sp>
    </p:spTree>
    <p:extLst>
      <p:ext uri="{BB962C8B-B14F-4D97-AF65-F5344CB8AC3E}">
        <p14:creationId xmlns:p14="http://schemas.microsoft.com/office/powerpoint/2010/main" val="6435243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13</a:t>
            </a:fld>
            <a:endParaRPr lang="en-US"/>
          </a:p>
        </p:txBody>
      </p:sp>
    </p:spTree>
    <p:extLst>
      <p:ext uri="{BB962C8B-B14F-4D97-AF65-F5344CB8AC3E}">
        <p14:creationId xmlns:p14="http://schemas.microsoft.com/office/powerpoint/2010/main" val="3801670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14</a:t>
            </a:fld>
            <a:endParaRPr lang="en-US"/>
          </a:p>
        </p:txBody>
      </p:sp>
    </p:spTree>
    <p:extLst>
      <p:ext uri="{BB962C8B-B14F-4D97-AF65-F5344CB8AC3E}">
        <p14:creationId xmlns:p14="http://schemas.microsoft.com/office/powerpoint/2010/main" val="2446623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15</a:t>
            </a:fld>
            <a:endParaRPr lang="en-US"/>
          </a:p>
        </p:txBody>
      </p:sp>
    </p:spTree>
    <p:extLst>
      <p:ext uri="{BB962C8B-B14F-4D97-AF65-F5344CB8AC3E}">
        <p14:creationId xmlns:p14="http://schemas.microsoft.com/office/powerpoint/2010/main" val="34443288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16</a:t>
            </a:fld>
            <a:endParaRPr lang="en-US"/>
          </a:p>
        </p:txBody>
      </p:sp>
    </p:spTree>
    <p:extLst>
      <p:ext uri="{BB962C8B-B14F-4D97-AF65-F5344CB8AC3E}">
        <p14:creationId xmlns:p14="http://schemas.microsoft.com/office/powerpoint/2010/main" val="1416045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19</a:t>
            </a:fld>
            <a:endParaRPr lang="en-US"/>
          </a:p>
        </p:txBody>
      </p:sp>
    </p:spTree>
    <p:extLst>
      <p:ext uri="{BB962C8B-B14F-4D97-AF65-F5344CB8AC3E}">
        <p14:creationId xmlns:p14="http://schemas.microsoft.com/office/powerpoint/2010/main" val="5401350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20</a:t>
            </a:fld>
            <a:endParaRPr lang="en-US"/>
          </a:p>
        </p:txBody>
      </p:sp>
    </p:spTree>
    <p:extLst>
      <p:ext uri="{BB962C8B-B14F-4D97-AF65-F5344CB8AC3E}">
        <p14:creationId xmlns:p14="http://schemas.microsoft.com/office/powerpoint/2010/main" val="71538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22</a:t>
            </a:fld>
            <a:endParaRPr lang="en-US"/>
          </a:p>
        </p:txBody>
      </p:sp>
    </p:spTree>
    <p:extLst>
      <p:ext uri="{BB962C8B-B14F-4D97-AF65-F5344CB8AC3E}">
        <p14:creationId xmlns:p14="http://schemas.microsoft.com/office/powerpoint/2010/main" val="39661099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23</a:t>
            </a:fld>
            <a:endParaRPr lang="en-US"/>
          </a:p>
        </p:txBody>
      </p:sp>
    </p:spTree>
    <p:extLst>
      <p:ext uri="{BB962C8B-B14F-4D97-AF65-F5344CB8AC3E}">
        <p14:creationId xmlns:p14="http://schemas.microsoft.com/office/powerpoint/2010/main" val="3682275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1B39CE-B501-F445-9BFD-AEB03825ED50}" type="slidenum">
              <a:rPr lang="en-US" smtClean="0"/>
              <a:t>26</a:t>
            </a:fld>
            <a:endParaRPr lang="en-US"/>
          </a:p>
        </p:txBody>
      </p:sp>
    </p:spTree>
    <p:extLst>
      <p:ext uri="{BB962C8B-B14F-4D97-AF65-F5344CB8AC3E}">
        <p14:creationId xmlns:p14="http://schemas.microsoft.com/office/powerpoint/2010/main" val="2431230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726F5E-0D9E-4449-B53E-24E2B466772E}" type="slidenum">
              <a:rPr lang="en-US" smtClean="0"/>
              <a:t>4</a:t>
            </a:fld>
            <a:endParaRPr lang="en-US"/>
          </a:p>
        </p:txBody>
      </p:sp>
    </p:spTree>
    <p:extLst>
      <p:ext uri="{BB962C8B-B14F-4D97-AF65-F5344CB8AC3E}">
        <p14:creationId xmlns:p14="http://schemas.microsoft.com/office/powerpoint/2010/main" val="2823369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5</a:t>
            </a:fld>
            <a:endParaRPr lang="en-US"/>
          </a:p>
        </p:txBody>
      </p:sp>
    </p:spTree>
    <p:extLst>
      <p:ext uri="{BB962C8B-B14F-4D97-AF65-F5344CB8AC3E}">
        <p14:creationId xmlns:p14="http://schemas.microsoft.com/office/powerpoint/2010/main" val="1177706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6</a:t>
            </a:fld>
            <a:endParaRPr lang="en-US"/>
          </a:p>
        </p:txBody>
      </p:sp>
    </p:spTree>
    <p:extLst>
      <p:ext uri="{BB962C8B-B14F-4D97-AF65-F5344CB8AC3E}">
        <p14:creationId xmlns:p14="http://schemas.microsoft.com/office/powerpoint/2010/main" val="1177706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FE0D15-85D8-C14C-A908-964BEB58F5BE}" type="slidenum">
              <a:rPr lang="en-US" smtClean="0"/>
              <a:t>7</a:t>
            </a:fld>
            <a:endParaRPr lang="en-US"/>
          </a:p>
        </p:txBody>
      </p:sp>
    </p:spTree>
    <p:extLst>
      <p:ext uri="{BB962C8B-B14F-4D97-AF65-F5344CB8AC3E}">
        <p14:creationId xmlns:p14="http://schemas.microsoft.com/office/powerpoint/2010/main" val="3510742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when the patient with this tumor is treated with chemotherapy drugs, because not all the cancer cells have the same genetic material, they may not all respond similarly to the cancer treatment.  Some cells, by virtue of their different aneuploidy may have evolved to be resistant to therapy.</a:t>
            </a:r>
          </a:p>
        </p:txBody>
      </p:sp>
      <p:sp>
        <p:nvSpPr>
          <p:cNvPr id="4" name="Slide Number Placeholder 3"/>
          <p:cNvSpPr>
            <a:spLocks noGrp="1"/>
          </p:cNvSpPr>
          <p:nvPr>
            <p:ph type="sldNum" sz="quarter" idx="10"/>
          </p:nvPr>
        </p:nvSpPr>
        <p:spPr/>
        <p:txBody>
          <a:bodyPr/>
          <a:lstStyle/>
          <a:p>
            <a:fld id="{0DFE0D15-85D8-C14C-A908-964BEB58F5BE}" type="slidenum">
              <a:rPr lang="en-US" smtClean="0"/>
              <a:t>8</a:t>
            </a:fld>
            <a:endParaRPr lang="en-US"/>
          </a:p>
        </p:txBody>
      </p:sp>
    </p:spTree>
    <p:extLst>
      <p:ext uri="{BB962C8B-B14F-4D97-AF65-F5344CB8AC3E}">
        <p14:creationId xmlns:p14="http://schemas.microsoft.com/office/powerpoint/2010/main" val="339257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FE0D15-85D8-C14C-A908-964BEB58F5BE}" type="slidenum">
              <a:rPr lang="en-US" smtClean="0"/>
              <a:t>9</a:t>
            </a:fld>
            <a:endParaRPr lang="en-US"/>
          </a:p>
        </p:txBody>
      </p:sp>
    </p:spTree>
    <p:extLst>
      <p:ext uri="{BB962C8B-B14F-4D97-AF65-F5344CB8AC3E}">
        <p14:creationId xmlns:p14="http://schemas.microsoft.com/office/powerpoint/2010/main" val="198605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10</a:t>
            </a:fld>
            <a:endParaRPr lang="en-US"/>
          </a:p>
        </p:txBody>
      </p:sp>
    </p:spTree>
    <p:extLst>
      <p:ext uri="{BB962C8B-B14F-4D97-AF65-F5344CB8AC3E}">
        <p14:creationId xmlns:p14="http://schemas.microsoft.com/office/powerpoint/2010/main" val="2935036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726F5E-0D9E-4449-B53E-24E2B466772E}" type="slidenum">
              <a:rPr lang="en-US" smtClean="0"/>
              <a:t>11</a:t>
            </a:fld>
            <a:endParaRPr lang="en-US"/>
          </a:p>
        </p:txBody>
      </p:sp>
    </p:spTree>
    <p:extLst>
      <p:ext uri="{BB962C8B-B14F-4D97-AF65-F5344CB8AC3E}">
        <p14:creationId xmlns:p14="http://schemas.microsoft.com/office/powerpoint/2010/main" val="494578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8915400" cy="877824"/>
          </a:xfrm>
        </p:spPr>
        <p:txBody>
          <a:bodyPr/>
          <a:lstStyle/>
          <a:p>
            <a:r>
              <a:rPr lang="en-US"/>
              <a:t>Click to edit Master title style</a:t>
            </a:r>
            <a:endParaRPr/>
          </a:p>
        </p:txBody>
      </p:sp>
      <p:sp>
        <p:nvSpPr>
          <p:cNvPr id="3" name="Subtitle 2"/>
          <p:cNvSpPr>
            <a:spLocks noGrp="1"/>
          </p:cNvSpPr>
          <p:nvPr>
            <p:ph type="subTitle" idx="1"/>
          </p:nvPr>
        </p:nvSpPr>
        <p:spPr>
          <a:xfrm>
            <a:off x="914400" y="3034553"/>
            <a:ext cx="8001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5487987" y="2048256"/>
            <a:ext cx="3427413" cy="4206240"/>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914400" y="2039112"/>
            <a:ext cx="4572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7988300" cy="2980944"/>
          </a:xfrm>
        </p:spPr>
        <p:txBody>
          <a:bodyPr>
            <a:normAutofit/>
          </a:bodyPr>
          <a:lstStyle>
            <a:lvl1pPr marL="0" indent="0">
              <a:buNone/>
              <a:defRPr sz="1800"/>
            </a:lvl1pPr>
          </a:lstStyle>
          <a:p>
            <a:r>
              <a:rPr lang="en-US"/>
              <a:t>Drag picture to placeholder or click icon to add</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3986784" cy="2980944"/>
          </a:xfrm>
        </p:spPr>
        <p:txBody>
          <a:bodyPr>
            <a:normAutofit/>
          </a:bodyPr>
          <a:lstStyle>
            <a:lvl1pPr marL="0" indent="0">
              <a:buNone/>
              <a:defRPr sz="1800"/>
            </a:lvl1pPr>
          </a:lstStyle>
          <a:p>
            <a:r>
              <a:rPr lang="en-US"/>
              <a:t>Drag picture to placeholder or click icon to add</a:t>
            </a:r>
            <a:endParaRPr/>
          </a:p>
        </p:txBody>
      </p:sp>
      <p:sp>
        <p:nvSpPr>
          <p:cNvPr id="7" name="Picture Placeholder 8"/>
          <p:cNvSpPr>
            <a:spLocks noGrp="1"/>
          </p:cNvSpPr>
          <p:nvPr>
            <p:ph type="pic" sz="quarter" idx="14"/>
          </p:nvPr>
        </p:nvSpPr>
        <p:spPr>
          <a:xfrm>
            <a:off x="4928616" y="1129553"/>
            <a:ext cx="3986784" cy="2980944"/>
          </a:xfrm>
        </p:spPr>
        <p:txBody>
          <a:bodyPr>
            <a:normAutofit/>
          </a:bodyPr>
          <a:lstStyle>
            <a:lvl1pPr marL="0" indent="0">
              <a:buNone/>
              <a:defRPr sz="1800"/>
            </a:lvl1pPr>
          </a:lstStyle>
          <a:p>
            <a:r>
              <a:rPr lang="en-US"/>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6601968" cy="2980944"/>
          </a:xfrm>
        </p:spPr>
        <p:txBody>
          <a:bodyPr>
            <a:normAutofit/>
          </a:bodyPr>
          <a:lstStyle>
            <a:lvl1pPr marL="0" indent="0">
              <a:buNone/>
              <a:defRPr sz="1800"/>
            </a:lvl1pPr>
          </a:lstStyle>
          <a:p>
            <a:r>
              <a:rPr lang="en-US"/>
              <a:t>Drag picture to placeholder or click icon to add</a:t>
            </a:r>
            <a:endParaRPr/>
          </a:p>
        </p:txBody>
      </p:sp>
      <p:sp>
        <p:nvSpPr>
          <p:cNvPr id="7" name="Picture Placeholder 8"/>
          <p:cNvSpPr>
            <a:spLocks noGrp="1"/>
          </p:cNvSpPr>
          <p:nvPr>
            <p:ph type="pic" sz="quarter" idx="14"/>
          </p:nvPr>
        </p:nvSpPr>
        <p:spPr>
          <a:xfrm>
            <a:off x="7543800" y="1129553"/>
            <a:ext cx="1371600" cy="1481328"/>
          </a:xfrm>
        </p:spPr>
        <p:txBody>
          <a:bodyPr>
            <a:normAutofit/>
          </a:bodyPr>
          <a:lstStyle>
            <a:lvl1pPr marL="0" indent="0">
              <a:buNone/>
              <a:defRPr sz="1800"/>
            </a:lvl1pPr>
          </a:lstStyle>
          <a:p>
            <a:r>
              <a:rPr lang="en-US"/>
              <a:t>Drag picture to placeholder or click icon to add</a:t>
            </a:r>
            <a:endParaRPr/>
          </a:p>
        </p:txBody>
      </p:sp>
      <p:sp>
        <p:nvSpPr>
          <p:cNvPr id="8" name="Picture Placeholder 8"/>
          <p:cNvSpPr>
            <a:spLocks noGrp="1"/>
          </p:cNvSpPr>
          <p:nvPr>
            <p:ph type="pic" sz="quarter" idx="15"/>
          </p:nvPr>
        </p:nvSpPr>
        <p:spPr>
          <a:xfrm>
            <a:off x="7543800" y="2629169"/>
            <a:ext cx="1371600" cy="1481328"/>
          </a:xfrm>
        </p:spPr>
        <p:txBody>
          <a:bodyPr>
            <a:normAutofit/>
          </a:bodyPr>
          <a:lstStyle>
            <a:lvl1pPr marL="0" indent="0">
              <a:buNone/>
              <a:defRPr sz="1800"/>
            </a:lvl1pPr>
          </a:lstStyle>
          <a:p>
            <a:r>
              <a:rPr lang="en-US"/>
              <a:t>Drag picture to placeholder or click icon to add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8"/>
          </a:xfrm>
        </p:spPr>
        <p:txBody>
          <a:bodyPr vert="eaVert" lIns="274320" tIns="685800" bIns="685800"/>
          <a:lstStyle/>
          <a:p>
            <a:r>
              <a:rPr lang="en-US"/>
              <a:t>Click to edit Master title style</a:t>
            </a:r>
            <a:endParaRPr/>
          </a:p>
        </p:txBody>
      </p:sp>
      <p:sp>
        <p:nvSpPr>
          <p:cNvPr id="3" name="Vertical Text Placeholder 2"/>
          <p:cNvSpPr>
            <a:spLocks noGrp="1"/>
          </p:cNvSpPr>
          <p:nvPr>
            <p:ph type="body" orient="vert" idx="1"/>
          </p:nvPr>
        </p:nvSpPr>
        <p:spPr>
          <a:xfrm>
            <a:off x="1117600" y="1734671"/>
            <a:ext cx="6426200" cy="4542304"/>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8915400" cy="914400"/>
          </a:xfrm>
        </p:spPr>
        <p:txBody>
          <a:bodyPr/>
          <a:lstStyle/>
          <a:p>
            <a:r>
              <a:rPr lang="en-US"/>
              <a:t>Click to edit Master title style</a:t>
            </a:r>
            <a:endParaRPr/>
          </a:p>
        </p:txBody>
      </p:sp>
      <p:sp>
        <p:nvSpPr>
          <p:cNvPr id="3" name="Subtitle 2"/>
          <p:cNvSpPr>
            <a:spLocks noGrp="1"/>
          </p:cNvSpPr>
          <p:nvPr>
            <p:ph type="subTitle" idx="1"/>
          </p:nvPr>
        </p:nvSpPr>
        <p:spPr>
          <a:xfrm>
            <a:off x="914400" y="5943600"/>
            <a:ext cx="8001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9" name="Picture Placeholder 8"/>
          <p:cNvSpPr>
            <a:spLocks noGrp="1"/>
          </p:cNvSpPr>
          <p:nvPr>
            <p:ph type="pic" sz="quarter" idx="13"/>
          </p:nvPr>
        </p:nvSpPr>
        <p:spPr>
          <a:xfrm>
            <a:off x="927100" y="1129553"/>
            <a:ext cx="7988300" cy="3886200"/>
          </a:xfrm>
        </p:spPr>
        <p:txBody>
          <a:bodyPr>
            <a:normAutofit/>
          </a:bodyPr>
          <a:lstStyle>
            <a:lvl1pPr marL="0" indent="0">
              <a:buNone/>
              <a:defRPr sz="1800"/>
            </a:lvl1pPr>
          </a:lstStyle>
          <a:p>
            <a:r>
              <a:rPr lang="en-US"/>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914400" y="5484607"/>
            <a:ext cx="8001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F722FC-99B0-A743-AB46-9E45CAB422CD}" type="datetimeFigureOut">
              <a:rPr lang="en-US" smtClean="0"/>
              <a:t>1/17/20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17600"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5147534" y="2595563"/>
            <a:ext cx="3566160" cy="3681412"/>
          </a:xfr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0588" y="2017713"/>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588" y="3065929"/>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5147534" y="2017713"/>
            <a:ext cx="3566160" cy="877887"/>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47534" y="3065929"/>
            <a:ext cx="3566160" cy="3211046"/>
          </a:xfr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8" name="Footer Placeholder 7"/>
          <p:cNvSpPr>
            <a:spLocks noGrp="1"/>
          </p:cNvSpPr>
          <p:nvPr>
            <p:ph type="ftr" sz="quarter" idx="11"/>
          </p:nvPr>
        </p:nvSpPr>
        <p:spPr>
          <a:xfrm>
            <a:off x="1120588" y="188259"/>
            <a:ext cx="2895600" cy="365125"/>
          </a:xfrm>
        </p:spPr>
        <p:txBody>
          <a:bodyPr/>
          <a:lstStyle/>
          <a:p>
            <a:endParaRPr lang="en-US"/>
          </a:p>
        </p:txBody>
      </p:sp>
      <p:sp>
        <p:nvSpPr>
          <p:cNvPr id="9" name="Slide Number Placeholder 8"/>
          <p:cNvSpPr>
            <a:spLocks noGrp="1"/>
          </p:cNvSpPr>
          <p:nvPr>
            <p:ph type="sldNum" sz="quarter" idx="12"/>
          </p:nvPr>
        </p:nvSpPr>
        <p:spPr/>
        <p:txBody>
          <a:bodyPr/>
          <a:lstStyle/>
          <a:p>
            <a:fld id="{574A92AC-EE71-0B4F-BA54-0972CE2D6136}" type="slidenum">
              <a:rPr lang="en-US" smtClean="0"/>
              <a:t>‹#›</a:t>
            </a:fld>
            <a:endParaRPr lang="en-US"/>
          </a:p>
        </p:txBody>
      </p:sp>
      <p:cxnSp>
        <p:nvCxnSpPr>
          <p:cNvPr id="11" name="Straight Connector 10"/>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08F722FC-99B0-A743-AB46-9E45CAB422CD}" type="datetimeFigureOut">
              <a:rPr lang="en-US" smtClean="0"/>
              <a:t>1/17/20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F722FC-99B0-A743-AB46-9E45CAB422CD}" type="datetimeFigureOut">
              <a:rPr lang="en-US" smtClean="0"/>
              <a:t>1/17/20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5147534" y="2590800"/>
            <a:ext cx="3566160" cy="3686175"/>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900952" y="2039111"/>
            <a:ext cx="356616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580094" y="188259"/>
            <a:ext cx="2133600" cy="365125"/>
          </a:xfrm>
        </p:spPr>
        <p:txBody>
          <a:bodyPr/>
          <a:lstStyle/>
          <a:p>
            <a:fld id="{08F722FC-99B0-A743-AB46-9E45CAB422CD}" type="datetimeFigureOut">
              <a:rPr lang="en-US" smtClean="0"/>
              <a:t>1/17/20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A92AC-EE71-0B4F-BA54-0972CE2D613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1123856"/>
            <a:ext cx="8913813" cy="914400"/>
          </a:xfrm>
          <a:prstGeom prst="rect">
            <a:avLst/>
          </a:prstGeom>
          <a:solidFill>
            <a:schemeClr val="tx2"/>
          </a:solidFill>
        </p:spPr>
        <p:txBody>
          <a:bodyPr vert="horz" lIns="1188720" tIns="45720" rIns="274320" bIns="45720" rtlCol="0" anchor="ctr">
            <a:normAutofit/>
          </a:bodyPr>
          <a:lstStyle/>
          <a:p>
            <a:r>
              <a:rPr lang="en-US"/>
              <a:t>Click to edit Master title style</a:t>
            </a:r>
            <a:endParaRPr/>
          </a:p>
        </p:txBody>
      </p:sp>
      <p:sp>
        <p:nvSpPr>
          <p:cNvPr id="3" name="Text Placeholder 2"/>
          <p:cNvSpPr>
            <a:spLocks noGrp="1"/>
          </p:cNvSpPr>
          <p:nvPr>
            <p:ph type="body" idx="1"/>
          </p:nvPr>
        </p:nvSpPr>
        <p:spPr>
          <a:xfrm>
            <a:off x="1114424" y="2595562"/>
            <a:ext cx="7610476" cy="367076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6580094" y="188259"/>
            <a:ext cx="21336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08F722FC-99B0-A743-AB46-9E45CAB422CD}" type="datetimeFigureOut">
              <a:rPr lang="en-US" smtClean="0"/>
              <a:t>1/17/20</a:t>
            </a:fld>
            <a:endParaRPr lang="en-US"/>
          </a:p>
        </p:txBody>
      </p:sp>
      <p:sp>
        <p:nvSpPr>
          <p:cNvPr id="5" name="Footer Placeholder 4"/>
          <p:cNvSpPr>
            <a:spLocks noGrp="1"/>
          </p:cNvSpPr>
          <p:nvPr>
            <p:ph type="ftr" sz="quarter" idx="3"/>
          </p:nvPr>
        </p:nvSpPr>
        <p:spPr>
          <a:xfrm>
            <a:off x="1120588" y="188259"/>
            <a:ext cx="28956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789894" y="6569075"/>
            <a:ext cx="457200" cy="365125"/>
          </a:xfrm>
          <a:prstGeom prst="rect">
            <a:avLst/>
          </a:prstGeom>
        </p:spPr>
        <p:txBody>
          <a:bodyPr vert="horz" lIns="91440" tIns="45720" rIns="91440" bIns="45720" rtlCol="0" anchor="ctr"/>
          <a:lstStyle>
            <a:lvl1pPr algn="ctr">
              <a:defRPr sz="800">
                <a:solidFill>
                  <a:schemeClr val="tx1">
                    <a:lumMod val="65000"/>
                    <a:lumOff val="35000"/>
                  </a:schemeClr>
                </a:solidFill>
              </a:defRPr>
            </a:lvl1pPr>
          </a:lstStyle>
          <a:p>
            <a:fld id="{574A92AC-EE71-0B4F-BA54-0972CE2D6136}" type="slidenum">
              <a:rPr lang="en-US" smtClean="0"/>
              <a:t>‹#›</a:t>
            </a:fld>
            <a:endParaRPr lang="en-US"/>
          </a:p>
        </p:txBody>
      </p:sp>
      <p:sp>
        <p:nvSpPr>
          <p:cNvPr id="7" name="Rectangle 6"/>
          <p:cNvSpPr/>
          <p:nvPr/>
        </p:nvSpPr>
        <p:spPr>
          <a:xfrm>
            <a:off x="914400" y="0"/>
            <a:ext cx="7999413"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914400" y="6675120"/>
            <a:ext cx="7999413"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 id="2147483862" r:id="rId5"/>
    <p:sldLayoutId id="2147483863" r:id="rId6"/>
    <p:sldLayoutId id="2147483864" r:id="rId7"/>
    <p:sldLayoutId id="2147483865" r:id="rId8"/>
    <p:sldLayoutId id="2147483866" r:id="rId9"/>
    <p:sldLayoutId id="2147483867" r:id="rId10"/>
    <p:sldLayoutId id="2147483868" r:id="rId11"/>
    <p:sldLayoutId id="2147483869" r:id="rId12"/>
    <p:sldLayoutId id="2147483870" r:id="rId13"/>
    <p:sldLayoutId id="2147483871" r:id="rId14"/>
    <p:sldLayoutId id="2147483872" r:id="rId15"/>
  </p:sldLayoutIdLst>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3.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3.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Cancer Genetics 5min overview</a:t>
            </a:r>
            <a:endParaRPr lang="en-US" dirty="0"/>
          </a:p>
        </p:txBody>
      </p:sp>
      <p:sp>
        <p:nvSpPr>
          <p:cNvPr id="3" name="Content Placeholder 2"/>
          <p:cNvSpPr>
            <a:spLocks noGrp="1"/>
          </p:cNvSpPr>
          <p:nvPr>
            <p:ph idx="1"/>
          </p:nvPr>
        </p:nvSpPr>
        <p:spPr>
          <a:xfrm>
            <a:off x="412281" y="2152656"/>
            <a:ext cx="8484681" cy="4522036"/>
          </a:xfrm>
        </p:spPr>
        <p:txBody>
          <a:bodyPr>
            <a:normAutofit fontScale="92500" lnSpcReduction="20000"/>
          </a:bodyPr>
          <a:lstStyle/>
          <a:p>
            <a:pPr marL="0" indent="0">
              <a:buNone/>
            </a:pPr>
            <a:r>
              <a:rPr lang="en-US" dirty="0" smtClean="0"/>
              <a:t>Yesterday’s groups (by cancer type) summary:</a:t>
            </a:r>
          </a:p>
          <a:p>
            <a:pPr marL="0" indent="0">
              <a:buNone/>
            </a:pPr>
            <a:r>
              <a:rPr lang="en-US" dirty="0">
                <a:solidFill>
                  <a:srgbClr val="0000FF"/>
                </a:solidFill>
              </a:rPr>
              <a:t>	</a:t>
            </a:r>
            <a:r>
              <a:rPr lang="en-US" dirty="0" smtClean="0">
                <a:solidFill>
                  <a:srgbClr val="0000FF"/>
                </a:solidFill>
              </a:rPr>
              <a:t>Cancer </a:t>
            </a:r>
            <a:r>
              <a:rPr lang="en-US" dirty="0">
                <a:solidFill>
                  <a:srgbClr val="0000FF"/>
                </a:solidFill>
              </a:rPr>
              <a:t>of the same type share common </a:t>
            </a:r>
            <a:r>
              <a:rPr lang="en-US" dirty="0" smtClean="0">
                <a:solidFill>
                  <a:srgbClr val="0000FF"/>
                </a:solidFill>
              </a:rPr>
              <a:t>mutations</a:t>
            </a:r>
          </a:p>
          <a:p>
            <a:pPr marL="342900" lvl="8" indent="-342900">
              <a:spcBef>
                <a:spcPts val="2000"/>
              </a:spcBef>
              <a:buFont typeface="+mj-lt"/>
              <a:buAutoNum type="arabicPeriod"/>
            </a:pPr>
            <a:r>
              <a:rPr lang="en-US" sz="2100" dirty="0" smtClean="0"/>
              <a:t>Today: Group </a:t>
            </a:r>
            <a:r>
              <a:rPr lang="en-US" sz="2100" dirty="0"/>
              <a:t>according to patient </a:t>
            </a:r>
            <a:r>
              <a:rPr lang="en-US" sz="2100" b="1" i="1" dirty="0"/>
              <a:t>number </a:t>
            </a:r>
            <a:r>
              <a:rPr lang="en-US" sz="2100" dirty="0"/>
              <a:t>(1, 2, 3, 4</a:t>
            </a:r>
            <a:r>
              <a:rPr lang="en-US" sz="2100" dirty="0" smtClean="0"/>
              <a:t>)</a:t>
            </a:r>
          </a:p>
          <a:p>
            <a:pPr marL="0" lvl="8" indent="0">
              <a:spcBef>
                <a:spcPts val="2000"/>
              </a:spcBef>
              <a:buNone/>
            </a:pPr>
            <a:r>
              <a:rPr lang="en-US" sz="2100" dirty="0"/>
              <a:t>	</a:t>
            </a:r>
            <a:r>
              <a:rPr lang="en-US" sz="2100" dirty="0" smtClean="0"/>
              <a:t>			What </a:t>
            </a:r>
            <a:r>
              <a:rPr lang="en-US" sz="2100" dirty="0"/>
              <a:t>is similar </a:t>
            </a:r>
            <a:r>
              <a:rPr lang="en-US" sz="2100" dirty="0" smtClean="0"/>
              <a:t>between different cancers?</a:t>
            </a:r>
          </a:p>
          <a:p>
            <a:pPr marL="0" lvl="8" indent="0">
              <a:spcBef>
                <a:spcPts val="2000"/>
              </a:spcBef>
              <a:buNone/>
            </a:pPr>
            <a:r>
              <a:rPr lang="en-US" sz="2100" dirty="0"/>
              <a:t>	</a:t>
            </a:r>
            <a:r>
              <a:rPr lang="en-US" sz="2100" dirty="0" smtClean="0"/>
              <a:t>			What </a:t>
            </a:r>
            <a:r>
              <a:rPr lang="en-US" sz="2100" dirty="0"/>
              <a:t>is different?</a:t>
            </a:r>
          </a:p>
          <a:p>
            <a:pPr marL="0" lvl="8" indent="0">
              <a:spcBef>
                <a:spcPts val="2000"/>
              </a:spcBef>
              <a:buNone/>
            </a:pPr>
            <a:endParaRPr lang="en-US" sz="2100" dirty="0" smtClean="0"/>
          </a:p>
          <a:p>
            <a:pPr marL="0" indent="0">
              <a:buNone/>
            </a:pPr>
            <a:endParaRPr lang="en-US" sz="2100" dirty="0" smtClean="0"/>
          </a:p>
          <a:p>
            <a:pPr marL="0" indent="0">
              <a:buNone/>
            </a:pPr>
            <a:endParaRPr lang="en-US" sz="2100" dirty="0" smtClean="0"/>
          </a:p>
          <a:p>
            <a:pPr marL="457200" indent="-457200">
              <a:buFont typeface="+mj-lt"/>
              <a:buAutoNum type="arabicPeriod" startAt="2"/>
            </a:pPr>
            <a:r>
              <a:rPr lang="en-US" sz="2100" dirty="0" smtClean="0"/>
              <a:t>Review answers </a:t>
            </a:r>
            <a:r>
              <a:rPr lang="en-US" sz="2100" dirty="0" smtClean="0"/>
              <a:t>to the “Cancer Genetics” worksheet</a:t>
            </a:r>
          </a:p>
          <a:p>
            <a:pPr marL="2743200" lvl="8" indent="0">
              <a:buNone/>
            </a:pPr>
            <a:r>
              <a:rPr lang="en-US" sz="2100" dirty="0" smtClean="0"/>
              <a:t>	</a:t>
            </a:r>
            <a:endParaRPr lang="en-US" sz="2100" dirty="0"/>
          </a:p>
          <a:p>
            <a:pPr marL="349250" lvl="1" indent="0">
              <a:buNone/>
            </a:pPr>
            <a:endParaRPr lang="en-US" dirty="0" smtClean="0"/>
          </a:p>
        </p:txBody>
      </p:sp>
      <p:pic>
        <p:nvPicPr>
          <p:cNvPr id="4" name="Picture 3" descr="Screen Shot 2020-01-15 at 11.05.33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169" y="3600266"/>
            <a:ext cx="2636955" cy="2258444"/>
          </a:xfrm>
          <a:prstGeom prst="rect">
            <a:avLst/>
          </a:prstGeom>
        </p:spPr>
      </p:pic>
    </p:spTree>
    <p:extLst>
      <p:ext uri="{BB962C8B-B14F-4D97-AF65-F5344CB8AC3E}">
        <p14:creationId xmlns:p14="http://schemas.microsoft.com/office/powerpoint/2010/main" val="32559227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Genetics of Cancer</a:t>
            </a:r>
            <a:endParaRPr lang="en-US" dirty="0"/>
          </a:p>
        </p:txBody>
      </p:sp>
      <p:sp>
        <p:nvSpPr>
          <p:cNvPr id="3" name="Content Placeholder 2"/>
          <p:cNvSpPr>
            <a:spLocks noGrp="1"/>
          </p:cNvSpPr>
          <p:nvPr>
            <p:ph idx="1"/>
          </p:nvPr>
        </p:nvSpPr>
        <p:spPr>
          <a:xfrm>
            <a:off x="1114424" y="2291050"/>
            <a:ext cx="7610476" cy="3670767"/>
          </a:xfrm>
        </p:spPr>
        <p:txBody>
          <a:bodyPr/>
          <a:lstStyle/>
          <a:p>
            <a:pPr marL="0" indent="0">
              <a:buNone/>
            </a:pPr>
            <a:r>
              <a:rPr lang="en-US" dirty="0"/>
              <a:t>Chromosomes are altered in most types of cancer cells</a:t>
            </a:r>
          </a:p>
          <a:p>
            <a:pPr marL="457200" indent="-457200">
              <a:buFont typeface="+mj-lt"/>
              <a:buAutoNum type="arabicPeriod"/>
            </a:pPr>
            <a:r>
              <a:rPr lang="en-US" dirty="0"/>
              <a:t>Changes in DNA sequence</a:t>
            </a:r>
          </a:p>
          <a:p>
            <a:pPr marL="457200" indent="-457200">
              <a:buFont typeface="+mj-lt"/>
              <a:buAutoNum type="arabicPeriod"/>
            </a:pPr>
            <a:r>
              <a:rPr lang="en-US" dirty="0"/>
              <a:t>Changes in chromosome number</a:t>
            </a:r>
          </a:p>
        </p:txBody>
      </p:sp>
    </p:spTree>
    <p:extLst>
      <p:ext uri="{BB962C8B-B14F-4D97-AF65-F5344CB8AC3E}">
        <p14:creationId xmlns:p14="http://schemas.microsoft.com/office/powerpoint/2010/main" val="243034198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p:cTn id="6" dur="indefinite"/>
                                        <p:tgtEl>
                                          <p:spTgt spid="3">
                                            <p:txEl>
                                              <p:pRg st="2" end="2"/>
                                            </p:txEl>
                                          </p:spTgt>
                                        </p:tgtEl>
                                        <p:attrNameLst>
                                          <p:attrName>style.opacity</p:attrName>
                                        </p:attrNameLst>
                                      </p:cBhvr>
                                      <p:to>
                                        <p:strVal val="0.5"/>
                                      </p:to>
                                    </p:set>
                                    <p:animEffect filter="image" prLst="opacity: 0.5">
                                      <p:cBhvr rctx="IE">
                                        <p:cTn id="7" dur="indefinite"/>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Mutations impact large areas of DNA</a:t>
            </a:r>
          </a:p>
        </p:txBody>
      </p:sp>
      <p:pic>
        <p:nvPicPr>
          <p:cNvPr id="4" name="Picture 3" descr="TypesOfMutation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565" y="4063576"/>
            <a:ext cx="6907491" cy="2279161"/>
          </a:xfrm>
          <a:prstGeom prst="rect">
            <a:avLst/>
          </a:prstGeom>
        </p:spPr>
      </p:pic>
      <p:sp>
        <p:nvSpPr>
          <p:cNvPr id="5" name="Rectangle 4">
            <a:extLst>
              <a:ext uri="{FF2B5EF4-FFF2-40B4-BE49-F238E27FC236}">
                <a16:creationId xmlns:a16="http://schemas.microsoft.com/office/drawing/2014/main" xmlns="" id="{D2D9AAF9-BFA4-754F-8E18-45C2D7BD4768}"/>
              </a:ext>
            </a:extLst>
          </p:cNvPr>
          <p:cNvSpPr/>
          <p:nvPr/>
        </p:nvSpPr>
        <p:spPr>
          <a:xfrm>
            <a:off x="1770926" y="4303269"/>
            <a:ext cx="798653" cy="2039468"/>
          </a:xfrm>
          <a:prstGeom prst="rect">
            <a:avLst/>
          </a:prstGeom>
          <a:solidFill>
            <a:schemeClr val="bg1"/>
          </a:solidFill>
          <a:ln>
            <a:solidFill>
              <a:schemeClr val="bg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xmlns="" id="{D704137E-404D-4D4F-ABAA-7FEF6B360348}"/>
              </a:ext>
            </a:extLst>
          </p:cNvPr>
          <p:cNvSpPr/>
          <p:nvPr/>
        </p:nvSpPr>
        <p:spPr>
          <a:xfrm>
            <a:off x="2649287" y="4303269"/>
            <a:ext cx="798653" cy="2039468"/>
          </a:xfrm>
          <a:prstGeom prst="rect">
            <a:avLst/>
          </a:prstGeom>
          <a:solidFill>
            <a:schemeClr val="bg1"/>
          </a:solidFill>
          <a:ln>
            <a:solidFill>
              <a:schemeClr val="bg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xmlns="" id="{96556259-B88B-A64C-BB06-43D5C83EE23C}"/>
              </a:ext>
            </a:extLst>
          </p:cNvPr>
          <p:cNvSpPr/>
          <p:nvPr/>
        </p:nvSpPr>
        <p:spPr>
          <a:xfrm>
            <a:off x="3447940" y="4409370"/>
            <a:ext cx="2327827" cy="1933367"/>
          </a:xfrm>
          <a:prstGeom prst="rect">
            <a:avLst/>
          </a:prstGeom>
          <a:solidFill>
            <a:schemeClr val="bg1"/>
          </a:solidFill>
          <a:ln>
            <a:solidFill>
              <a:schemeClr val="bg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xmlns="" id="{5C7F0561-20FE-A04C-9774-7131B2FD91F3}"/>
              </a:ext>
            </a:extLst>
          </p:cNvPr>
          <p:cNvSpPr/>
          <p:nvPr/>
        </p:nvSpPr>
        <p:spPr>
          <a:xfrm>
            <a:off x="5775767" y="4356319"/>
            <a:ext cx="2327827" cy="1933367"/>
          </a:xfrm>
          <a:prstGeom prst="rect">
            <a:avLst/>
          </a:prstGeom>
          <a:solidFill>
            <a:schemeClr val="bg1"/>
          </a:solidFill>
          <a:ln>
            <a:solidFill>
              <a:schemeClr val="bg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Content Placeholder 9">
            <a:extLst>
              <a:ext uri="{FF2B5EF4-FFF2-40B4-BE49-F238E27FC236}">
                <a16:creationId xmlns:a16="http://schemas.microsoft.com/office/drawing/2014/main" xmlns="" id="{E7D14799-F02D-AE47-96C2-D00B6A962158}"/>
              </a:ext>
            </a:extLst>
          </p:cNvPr>
          <p:cNvSpPr>
            <a:spLocks noGrp="1"/>
          </p:cNvSpPr>
          <p:nvPr>
            <p:ph idx="1"/>
          </p:nvPr>
        </p:nvSpPr>
        <p:spPr>
          <a:xfrm>
            <a:off x="1233903" y="2201529"/>
            <a:ext cx="6755899" cy="703015"/>
          </a:xfrm>
        </p:spPr>
        <p:txBody>
          <a:bodyPr>
            <a:noAutofit/>
          </a:bodyPr>
          <a:lstStyle/>
          <a:p>
            <a:pPr marL="0" indent="0">
              <a:buNone/>
            </a:pPr>
            <a:r>
              <a:rPr lang="en-US" sz="1800" b="1" dirty="0">
                <a:solidFill>
                  <a:srgbClr val="0070C0"/>
                </a:solidFill>
              </a:rPr>
              <a:t>5 main types of large-scale genome mutations</a:t>
            </a:r>
          </a:p>
          <a:p>
            <a:r>
              <a:rPr lang="en-US" sz="1800" dirty="0">
                <a:solidFill>
                  <a:schemeClr val="tx1"/>
                </a:solidFill>
              </a:rPr>
              <a:t>Can impact single chromosomes</a:t>
            </a:r>
          </a:p>
          <a:p>
            <a:r>
              <a:rPr lang="en-US" sz="1800" dirty="0">
                <a:solidFill>
                  <a:schemeClr val="tx1"/>
                </a:solidFill>
              </a:rPr>
              <a:t>Can impact multiple chromosomes</a:t>
            </a:r>
          </a:p>
        </p:txBody>
      </p:sp>
    </p:spTree>
    <p:extLst>
      <p:ext uri="{BB962C8B-B14F-4D97-AF65-F5344CB8AC3E}">
        <p14:creationId xmlns:p14="http://schemas.microsoft.com/office/powerpoint/2010/main" val="30091106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do these chromosome alterations happen?</a:t>
            </a:r>
          </a:p>
        </p:txBody>
      </p:sp>
      <p:sp>
        <p:nvSpPr>
          <p:cNvPr id="3" name="Content Placeholder 2"/>
          <p:cNvSpPr>
            <a:spLocks noGrp="1"/>
          </p:cNvSpPr>
          <p:nvPr>
            <p:ph idx="1"/>
          </p:nvPr>
        </p:nvSpPr>
        <p:spPr>
          <a:xfrm>
            <a:off x="259211" y="2059553"/>
            <a:ext cx="8654601" cy="4654285"/>
          </a:xfrm>
        </p:spPr>
        <p:txBody>
          <a:bodyPr>
            <a:normAutofit fontScale="77500" lnSpcReduction="20000"/>
          </a:bodyPr>
          <a:lstStyle/>
          <a:p>
            <a:pPr marL="0" indent="0">
              <a:buNone/>
            </a:pPr>
            <a:endParaRPr lang="en-US" dirty="0" smtClean="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b="1" dirty="0">
              <a:solidFill>
                <a:srgbClr val="0070C0"/>
              </a:solidFill>
            </a:endParaRPr>
          </a:p>
          <a:p>
            <a:pPr marL="0" indent="0">
              <a:buNone/>
            </a:pPr>
            <a:endParaRPr lang="en-US" b="1" dirty="0">
              <a:solidFill>
                <a:srgbClr val="0070C0"/>
              </a:solidFill>
            </a:endParaRPr>
          </a:p>
          <a:p>
            <a:pPr marL="0" indent="0">
              <a:buNone/>
            </a:pPr>
            <a:r>
              <a:rPr lang="en-US" b="1" dirty="0">
                <a:solidFill>
                  <a:srgbClr val="0070C0"/>
                </a:solidFill>
              </a:rPr>
              <a:t>Is there a common first step for all/most types of large-scale mutations</a:t>
            </a:r>
            <a:r>
              <a:rPr lang="en-US" b="1" dirty="0" smtClean="0">
                <a:solidFill>
                  <a:srgbClr val="0070C0"/>
                </a:solidFill>
              </a:rPr>
              <a:t>?</a:t>
            </a:r>
          </a:p>
          <a:p>
            <a:r>
              <a:rPr lang="en-US" b="1" dirty="0" smtClean="0">
                <a:solidFill>
                  <a:srgbClr val="0070C0"/>
                </a:solidFill>
              </a:rPr>
              <a:t>Mutations in cancer result from an increase in DNA damage and/or a defect in damage repair</a:t>
            </a:r>
            <a:endParaRPr lang="en-US" b="1" dirty="0">
              <a:solidFill>
                <a:srgbClr val="0070C0"/>
              </a:solidFill>
            </a:endParaRPr>
          </a:p>
          <a:p>
            <a:pPr marL="0" indent="0">
              <a:buNone/>
            </a:pPr>
            <a:r>
              <a:rPr lang="en-US" b="1" dirty="0">
                <a:solidFill>
                  <a:srgbClr val="0070C0"/>
                </a:solidFill>
              </a:rPr>
              <a:t>What could be the impact on genes at the boundaries of these mutations?</a:t>
            </a:r>
          </a:p>
        </p:txBody>
      </p:sp>
      <p:pic>
        <p:nvPicPr>
          <p:cNvPr id="4" name="Picture 3" descr="TypesOfMutations.png"/>
          <p:cNvPicPr>
            <a:picLocks noChangeAspect="1"/>
          </p:cNvPicPr>
          <p:nvPr/>
        </p:nvPicPr>
        <p:blipFill rotWithShape="1">
          <a:blip r:embed="rId3">
            <a:extLst>
              <a:ext uri="{28A0092B-C50C-407E-A947-70E740481C1C}">
                <a14:useLocalDpi xmlns:a14="http://schemas.microsoft.com/office/drawing/2010/main" val="0"/>
              </a:ext>
            </a:extLst>
          </a:blip>
          <a:srcRect r="87619"/>
          <a:stretch/>
        </p:blipFill>
        <p:spPr>
          <a:xfrm>
            <a:off x="421256" y="2611267"/>
            <a:ext cx="855212" cy="2279161"/>
          </a:xfrm>
          <a:prstGeom prst="rect">
            <a:avLst/>
          </a:prstGeom>
          <a:ln w="38100">
            <a:solidFill>
              <a:schemeClr val="accent5"/>
            </a:solidFill>
          </a:ln>
        </p:spPr>
      </p:pic>
      <p:pic>
        <p:nvPicPr>
          <p:cNvPr id="9" name="Picture 8" descr="TypesOfMutations.png">
            <a:extLst>
              <a:ext uri="{FF2B5EF4-FFF2-40B4-BE49-F238E27FC236}">
                <a16:creationId xmlns:a16="http://schemas.microsoft.com/office/drawing/2014/main" xmlns="" id="{7F7ECA99-5501-804D-A3AF-57CD8E4148BD}"/>
              </a:ext>
            </a:extLst>
          </p:cNvPr>
          <p:cNvPicPr>
            <a:picLocks noChangeAspect="1"/>
          </p:cNvPicPr>
          <p:nvPr/>
        </p:nvPicPr>
        <p:blipFill rotWithShape="1">
          <a:blip r:embed="rId3">
            <a:extLst>
              <a:ext uri="{28A0092B-C50C-407E-A947-70E740481C1C}">
                <a14:useLocalDpi xmlns:a14="http://schemas.microsoft.com/office/drawing/2010/main" val="0"/>
              </a:ext>
            </a:extLst>
          </a:blip>
          <a:srcRect l="12306" r="75462"/>
          <a:stretch/>
        </p:blipFill>
        <p:spPr>
          <a:xfrm>
            <a:off x="1527858" y="2613201"/>
            <a:ext cx="844952" cy="2279161"/>
          </a:xfrm>
          <a:prstGeom prst="rect">
            <a:avLst/>
          </a:prstGeom>
          <a:ln w="38100">
            <a:solidFill>
              <a:schemeClr val="accent5"/>
            </a:solidFill>
          </a:ln>
        </p:spPr>
      </p:pic>
      <p:sp>
        <p:nvSpPr>
          <p:cNvPr id="10" name="TextBox 9">
            <a:extLst>
              <a:ext uri="{FF2B5EF4-FFF2-40B4-BE49-F238E27FC236}">
                <a16:creationId xmlns:a16="http://schemas.microsoft.com/office/drawing/2014/main" xmlns="" id="{49B4ED6C-7CAD-2E40-92E6-AC313EA1A3A7}"/>
              </a:ext>
            </a:extLst>
          </p:cNvPr>
          <p:cNvSpPr txBox="1"/>
          <p:nvPr/>
        </p:nvSpPr>
        <p:spPr>
          <a:xfrm>
            <a:off x="421256" y="2611267"/>
            <a:ext cx="855212" cy="276999"/>
          </a:xfrm>
          <a:prstGeom prst="rect">
            <a:avLst/>
          </a:prstGeom>
          <a:noFill/>
        </p:spPr>
        <p:txBody>
          <a:bodyPr wrap="square" rtlCol="0">
            <a:spAutoFit/>
          </a:bodyPr>
          <a:lstStyle/>
          <a:p>
            <a:r>
              <a:rPr lang="en-US" sz="1200" b="1" dirty="0">
                <a:solidFill>
                  <a:srgbClr val="0070C0"/>
                </a:solidFill>
              </a:rPr>
              <a:t>GROUP 1</a:t>
            </a:r>
          </a:p>
        </p:txBody>
      </p:sp>
      <p:sp>
        <p:nvSpPr>
          <p:cNvPr id="11" name="TextBox 10">
            <a:extLst>
              <a:ext uri="{FF2B5EF4-FFF2-40B4-BE49-F238E27FC236}">
                <a16:creationId xmlns:a16="http://schemas.microsoft.com/office/drawing/2014/main" xmlns="" id="{0009475A-C2EA-7F4F-9348-5F6B42C984DD}"/>
              </a:ext>
            </a:extLst>
          </p:cNvPr>
          <p:cNvSpPr txBox="1"/>
          <p:nvPr/>
        </p:nvSpPr>
        <p:spPr>
          <a:xfrm>
            <a:off x="1527858" y="2613201"/>
            <a:ext cx="855212" cy="276999"/>
          </a:xfrm>
          <a:prstGeom prst="rect">
            <a:avLst/>
          </a:prstGeom>
          <a:noFill/>
        </p:spPr>
        <p:txBody>
          <a:bodyPr wrap="square" rtlCol="0">
            <a:spAutoFit/>
          </a:bodyPr>
          <a:lstStyle/>
          <a:p>
            <a:r>
              <a:rPr lang="en-US" sz="1200" b="1" dirty="0">
                <a:solidFill>
                  <a:srgbClr val="0070C0"/>
                </a:solidFill>
              </a:rPr>
              <a:t>GROUP 2</a:t>
            </a:r>
          </a:p>
        </p:txBody>
      </p:sp>
      <p:pic>
        <p:nvPicPr>
          <p:cNvPr id="12" name="Picture 11" descr="TypesOfMutations.png">
            <a:extLst>
              <a:ext uri="{FF2B5EF4-FFF2-40B4-BE49-F238E27FC236}">
                <a16:creationId xmlns:a16="http://schemas.microsoft.com/office/drawing/2014/main" xmlns="" id="{6AAB8EB3-46A3-FF47-A840-EEFEC454A0BF}"/>
              </a:ext>
            </a:extLst>
          </p:cNvPr>
          <p:cNvPicPr>
            <a:picLocks noChangeAspect="1"/>
          </p:cNvPicPr>
          <p:nvPr/>
        </p:nvPicPr>
        <p:blipFill rotWithShape="1">
          <a:blip r:embed="rId3">
            <a:extLst>
              <a:ext uri="{28A0092B-C50C-407E-A947-70E740481C1C}">
                <a14:useLocalDpi xmlns:a14="http://schemas.microsoft.com/office/drawing/2010/main" val="0"/>
              </a:ext>
            </a:extLst>
          </a:blip>
          <a:srcRect l="24510" r="64263"/>
          <a:stretch/>
        </p:blipFill>
        <p:spPr>
          <a:xfrm>
            <a:off x="2789498" y="2422702"/>
            <a:ext cx="775505" cy="2279161"/>
          </a:xfrm>
          <a:prstGeom prst="rect">
            <a:avLst/>
          </a:prstGeom>
          <a:ln w="38100">
            <a:solidFill>
              <a:schemeClr val="accent5"/>
            </a:solidFill>
          </a:ln>
        </p:spPr>
      </p:pic>
      <p:sp>
        <p:nvSpPr>
          <p:cNvPr id="13" name="TextBox 12">
            <a:extLst>
              <a:ext uri="{FF2B5EF4-FFF2-40B4-BE49-F238E27FC236}">
                <a16:creationId xmlns:a16="http://schemas.microsoft.com/office/drawing/2014/main" xmlns="" id="{C37D67CA-0D3B-DE47-81CE-12F67585B030}"/>
              </a:ext>
            </a:extLst>
          </p:cNvPr>
          <p:cNvSpPr txBox="1"/>
          <p:nvPr/>
        </p:nvSpPr>
        <p:spPr>
          <a:xfrm>
            <a:off x="2789498" y="2461592"/>
            <a:ext cx="855212" cy="276999"/>
          </a:xfrm>
          <a:prstGeom prst="rect">
            <a:avLst/>
          </a:prstGeom>
          <a:noFill/>
        </p:spPr>
        <p:txBody>
          <a:bodyPr wrap="square" rtlCol="0">
            <a:spAutoFit/>
          </a:bodyPr>
          <a:lstStyle/>
          <a:p>
            <a:r>
              <a:rPr lang="en-US" sz="1200" b="1" dirty="0">
                <a:solidFill>
                  <a:srgbClr val="0070C0"/>
                </a:solidFill>
              </a:rPr>
              <a:t>GROUP 3</a:t>
            </a:r>
          </a:p>
        </p:txBody>
      </p:sp>
      <p:pic>
        <p:nvPicPr>
          <p:cNvPr id="14" name="Picture 13" descr="TypesOfMutations.png">
            <a:extLst>
              <a:ext uri="{FF2B5EF4-FFF2-40B4-BE49-F238E27FC236}">
                <a16:creationId xmlns:a16="http://schemas.microsoft.com/office/drawing/2014/main" xmlns="" id="{854BC884-7FE1-7642-B13E-B20DBCC18F97}"/>
              </a:ext>
            </a:extLst>
          </p:cNvPr>
          <p:cNvPicPr>
            <a:picLocks noChangeAspect="1"/>
          </p:cNvPicPr>
          <p:nvPr/>
        </p:nvPicPr>
        <p:blipFill rotWithShape="1">
          <a:blip r:embed="rId3">
            <a:extLst>
              <a:ext uri="{28A0092B-C50C-407E-A947-70E740481C1C}">
                <a14:useLocalDpi xmlns:a14="http://schemas.microsoft.com/office/drawing/2010/main" val="0"/>
              </a:ext>
            </a:extLst>
          </a:blip>
          <a:srcRect l="36874" t="11692" r="29109"/>
          <a:stretch/>
        </p:blipFill>
        <p:spPr>
          <a:xfrm>
            <a:off x="3786139" y="2885686"/>
            <a:ext cx="2349661" cy="2012676"/>
          </a:xfrm>
          <a:prstGeom prst="rect">
            <a:avLst/>
          </a:prstGeom>
          <a:ln w="38100">
            <a:solidFill>
              <a:schemeClr val="accent5"/>
            </a:solidFill>
          </a:ln>
        </p:spPr>
      </p:pic>
      <p:sp>
        <p:nvSpPr>
          <p:cNvPr id="15" name="TextBox 14">
            <a:extLst>
              <a:ext uri="{FF2B5EF4-FFF2-40B4-BE49-F238E27FC236}">
                <a16:creationId xmlns:a16="http://schemas.microsoft.com/office/drawing/2014/main" xmlns="" id="{26D71B7E-F323-6044-BBA9-5886DCACCCA5}"/>
              </a:ext>
            </a:extLst>
          </p:cNvPr>
          <p:cNvSpPr txBox="1"/>
          <p:nvPr/>
        </p:nvSpPr>
        <p:spPr>
          <a:xfrm>
            <a:off x="5292779" y="2902815"/>
            <a:ext cx="855212" cy="276999"/>
          </a:xfrm>
          <a:prstGeom prst="rect">
            <a:avLst/>
          </a:prstGeom>
          <a:noFill/>
        </p:spPr>
        <p:txBody>
          <a:bodyPr wrap="square" rtlCol="0">
            <a:spAutoFit/>
          </a:bodyPr>
          <a:lstStyle/>
          <a:p>
            <a:r>
              <a:rPr lang="en-US" sz="1200" b="1" dirty="0">
                <a:solidFill>
                  <a:srgbClr val="0070C0"/>
                </a:solidFill>
              </a:rPr>
              <a:t>GROUP 4</a:t>
            </a:r>
          </a:p>
        </p:txBody>
      </p:sp>
      <p:pic>
        <p:nvPicPr>
          <p:cNvPr id="16" name="Picture 15" descr="TypesOfMutations.png">
            <a:extLst>
              <a:ext uri="{FF2B5EF4-FFF2-40B4-BE49-F238E27FC236}">
                <a16:creationId xmlns:a16="http://schemas.microsoft.com/office/drawing/2014/main" xmlns="" id="{C3072DF4-FEFD-424B-8E6A-CB4DC7A1E2EC}"/>
              </a:ext>
            </a:extLst>
          </p:cNvPr>
          <p:cNvPicPr>
            <a:picLocks noChangeAspect="1"/>
          </p:cNvPicPr>
          <p:nvPr/>
        </p:nvPicPr>
        <p:blipFill rotWithShape="1">
          <a:blip r:embed="rId3">
            <a:extLst>
              <a:ext uri="{28A0092B-C50C-407E-A947-70E740481C1C}">
                <a14:useLocalDpi xmlns:a14="http://schemas.microsoft.com/office/drawing/2010/main" val="0"/>
              </a:ext>
            </a:extLst>
          </a:blip>
          <a:srcRect l="68620" t="11692" r="-1316"/>
          <a:stretch/>
        </p:blipFill>
        <p:spPr>
          <a:xfrm>
            <a:off x="6412397" y="2603064"/>
            <a:ext cx="2258347" cy="2012676"/>
          </a:xfrm>
          <a:prstGeom prst="rect">
            <a:avLst/>
          </a:prstGeom>
          <a:ln w="38100">
            <a:solidFill>
              <a:schemeClr val="accent5"/>
            </a:solidFill>
          </a:ln>
        </p:spPr>
      </p:pic>
      <p:sp>
        <p:nvSpPr>
          <p:cNvPr id="17" name="TextBox 16">
            <a:extLst>
              <a:ext uri="{FF2B5EF4-FFF2-40B4-BE49-F238E27FC236}">
                <a16:creationId xmlns:a16="http://schemas.microsoft.com/office/drawing/2014/main" xmlns="" id="{C5820606-1C41-3041-BF9E-2DC8EE94CC16}"/>
              </a:ext>
            </a:extLst>
          </p:cNvPr>
          <p:cNvSpPr txBox="1"/>
          <p:nvPr/>
        </p:nvSpPr>
        <p:spPr>
          <a:xfrm>
            <a:off x="7827107" y="4332304"/>
            <a:ext cx="855212" cy="276999"/>
          </a:xfrm>
          <a:prstGeom prst="rect">
            <a:avLst/>
          </a:prstGeom>
          <a:noFill/>
        </p:spPr>
        <p:txBody>
          <a:bodyPr wrap="square" rtlCol="0">
            <a:spAutoFit/>
          </a:bodyPr>
          <a:lstStyle/>
          <a:p>
            <a:r>
              <a:rPr lang="en-US" sz="1200" b="1" dirty="0">
                <a:solidFill>
                  <a:srgbClr val="0070C0"/>
                </a:solidFill>
              </a:rPr>
              <a:t>GROUP 5</a:t>
            </a:r>
          </a:p>
        </p:txBody>
      </p:sp>
    </p:spTree>
    <p:extLst>
      <p:ext uri="{BB962C8B-B14F-4D97-AF65-F5344CB8AC3E}">
        <p14:creationId xmlns:p14="http://schemas.microsoft.com/office/powerpoint/2010/main" val="11057100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Mutations can impact one or a few bases of DNA sequence</a:t>
            </a:r>
          </a:p>
        </p:txBody>
      </p:sp>
      <p:sp>
        <p:nvSpPr>
          <p:cNvPr id="3" name="Content Placeholder 2"/>
          <p:cNvSpPr>
            <a:spLocks noGrp="1"/>
          </p:cNvSpPr>
          <p:nvPr>
            <p:ph idx="1"/>
          </p:nvPr>
        </p:nvSpPr>
        <p:spPr>
          <a:xfrm>
            <a:off x="243068" y="2195362"/>
            <a:ext cx="8481832" cy="3754690"/>
          </a:xfrm>
        </p:spPr>
        <p:txBody>
          <a:bodyPr>
            <a:normAutofit/>
          </a:bodyPr>
          <a:lstStyle/>
          <a:p>
            <a:pPr marL="0" indent="0">
              <a:buNone/>
            </a:pPr>
            <a:r>
              <a:rPr lang="en-US" dirty="0"/>
              <a:t>Mutations </a:t>
            </a:r>
            <a:r>
              <a:rPr lang="en-US" b="1" i="1" dirty="0">
                <a:solidFill>
                  <a:srgbClr val="800000"/>
                </a:solidFill>
              </a:rPr>
              <a:t>in</a:t>
            </a:r>
            <a:r>
              <a:rPr lang="en-US" dirty="0">
                <a:solidFill>
                  <a:srgbClr val="800000"/>
                </a:solidFill>
              </a:rPr>
              <a:t> </a:t>
            </a:r>
            <a:r>
              <a:rPr lang="en-US" dirty="0"/>
              <a:t>a gene can disrupt the genetic code</a:t>
            </a:r>
            <a:r>
              <a:rPr lang="en-US" dirty="0" smtClean="0"/>
              <a:t>:</a:t>
            </a:r>
            <a:endParaRPr lang="en-US" dirty="0"/>
          </a:p>
          <a:p>
            <a:pPr marL="0" indent="0">
              <a:buNone/>
            </a:pPr>
            <a:r>
              <a:rPr lang="en-US" dirty="0"/>
              <a:t>Normal Gene sequence:     	THE GAL SAW THE GUY EAT PIE</a:t>
            </a:r>
          </a:p>
          <a:p>
            <a:pPr marL="0" indent="0">
              <a:buNone/>
            </a:pPr>
            <a:r>
              <a:rPr lang="en-US" dirty="0"/>
              <a:t>Point Mutation:	          	THE GAL </a:t>
            </a:r>
            <a:r>
              <a:rPr lang="en-US" b="1" dirty="0">
                <a:solidFill>
                  <a:srgbClr val="800000"/>
                </a:solidFill>
              </a:rPr>
              <a:t>P</a:t>
            </a:r>
            <a:r>
              <a:rPr lang="en-US" dirty="0"/>
              <a:t>AW THE GUY EAT PIE</a:t>
            </a:r>
          </a:p>
          <a:p>
            <a:pPr marL="0" indent="0">
              <a:buNone/>
            </a:pPr>
            <a:r>
              <a:rPr lang="en-US" dirty="0"/>
              <a:t>Deletion:		   	THE GAL THE GUY EAT PIE</a:t>
            </a:r>
          </a:p>
          <a:p>
            <a:pPr marL="0" indent="0">
              <a:buNone/>
            </a:pPr>
            <a:r>
              <a:rPr lang="en-US" dirty="0"/>
              <a:t>Insertion:		   	THE GAL SAW THE GUY EAT </a:t>
            </a:r>
            <a:r>
              <a:rPr lang="en-US" b="1" dirty="0">
                <a:solidFill>
                  <a:srgbClr val="800000"/>
                </a:solidFill>
              </a:rPr>
              <a:t>W</a:t>
            </a:r>
            <a:r>
              <a:rPr lang="en-US" dirty="0"/>
              <a:t>PI E</a:t>
            </a:r>
          </a:p>
          <a:p>
            <a:pPr marL="0" indent="0">
              <a:buNone/>
            </a:pPr>
            <a:r>
              <a:rPr lang="en-US" dirty="0"/>
              <a:t>Frame Shift: 		   	THE GAL SAW TGU YEA TPI E</a:t>
            </a:r>
          </a:p>
          <a:p>
            <a:pPr marL="0" indent="0">
              <a:buNone/>
            </a:pPr>
            <a:endParaRPr lang="en-US" dirty="0"/>
          </a:p>
          <a:p>
            <a:pPr marL="0" indent="0">
              <a:buNone/>
            </a:pPr>
            <a:endParaRPr lang="en-US" dirty="0"/>
          </a:p>
        </p:txBody>
      </p:sp>
      <p:sp>
        <p:nvSpPr>
          <p:cNvPr id="4" name="TextBox 3"/>
          <p:cNvSpPr txBox="1"/>
          <p:nvPr/>
        </p:nvSpPr>
        <p:spPr>
          <a:xfrm>
            <a:off x="1922306" y="5687799"/>
            <a:ext cx="5367550" cy="954107"/>
          </a:xfrm>
          <a:prstGeom prst="rect">
            <a:avLst/>
          </a:prstGeom>
          <a:noFill/>
        </p:spPr>
        <p:txBody>
          <a:bodyPr wrap="none" rtlCol="0">
            <a:spAutoFit/>
          </a:bodyPr>
          <a:lstStyle/>
          <a:p>
            <a:pPr algn="ctr"/>
            <a:r>
              <a:rPr lang="en-US" sz="2800" dirty="0" smtClean="0"/>
              <a:t>DNA </a:t>
            </a:r>
            <a:r>
              <a:rPr lang="en-US" sz="2800" dirty="0" smtClean="0">
                <a:sym typeface="Wingdings"/>
              </a:rPr>
              <a:t> mRNA  protein</a:t>
            </a:r>
          </a:p>
          <a:p>
            <a:pPr algn="ctr"/>
            <a:r>
              <a:rPr lang="en-US" sz="2800" dirty="0" smtClean="0">
                <a:sym typeface="Wingdings"/>
              </a:rPr>
              <a:t>Altered DNA = altered protein</a:t>
            </a:r>
            <a:endParaRPr lang="en-US" sz="2800" dirty="0"/>
          </a:p>
        </p:txBody>
      </p:sp>
    </p:spTree>
    <p:extLst>
      <p:ext uri="{BB962C8B-B14F-4D97-AF65-F5344CB8AC3E}">
        <p14:creationId xmlns:p14="http://schemas.microsoft.com/office/powerpoint/2010/main" val="12277005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Mutations effect protein expression</a:t>
            </a:r>
          </a:p>
        </p:txBody>
      </p:sp>
      <p:sp>
        <p:nvSpPr>
          <p:cNvPr id="3" name="Content Placeholder 2"/>
          <p:cNvSpPr>
            <a:spLocks noGrp="1"/>
          </p:cNvSpPr>
          <p:nvPr>
            <p:ph idx="1"/>
          </p:nvPr>
        </p:nvSpPr>
        <p:spPr>
          <a:xfrm>
            <a:off x="542237" y="2291050"/>
            <a:ext cx="8182663" cy="4259654"/>
          </a:xfrm>
        </p:spPr>
        <p:txBody>
          <a:bodyPr>
            <a:normAutofit/>
          </a:bodyPr>
          <a:lstStyle/>
          <a:p>
            <a:pPr marL="0" indent="0">
              <a:buNone/>
            </a:pPr>
            <a:r>
              <a:rPr lang="en-US" dirty="0"/>
              <a:t>Mutations </a:t>
            </a:r>
            <a:r>
              <a:rPr lang="en-US" b="1" i="1" dirty="0">
                <a:solidFill>
                  <a:srgbClr val="800000"/>
                </a:solidFill>
              </a:rPr>
              <a:t>near</a:t>
            </a:r>
            <a:r>
              <a:rPr lang="en-US" dirty="0">
                <a:solidFill>
                  <a:srgbClr val="800000"/>
                </a:solidFill>
              </a:rPr>
              <a:t> </a:t>
            </a:r>
            <a:r>
              <a:rPr lang="en-US" dirty="0"/>
              <a:t>a gene can disrupt how it is regulated</a:t>
            </a:r>
          </a:p>
          <a:p>
            <a:r>
              <a:rPr lang="en-US" dirty="0"/>
              <a:t>Promoters, enhancers, transcription factors, </a:t>
            </a:r>
            <a:r>
              <a:rPr lang="en-US" dirty="0" err="1"/>
              <a:t>etc</a:t>
            </a:r>
            <a:r>
              <a:rPr lang="en-US" dirty="0"/>
              <a:t> bind to the DNA or mRNA with </a:t>
            </a:r>
            <a:r>
              <a:rPr lang="en-US" b="1" i="1" dirty="0">
                <a:solidFill>
                  <a:srgbClr val="800000"/>
                </a:solidFill>
              </a:rPr>
              <a:t>sequence specificity</a:t>
            </a:r>
          </a:p>
          <a:p>
            <a:r>
              <a:rPr lang="en-US" dirty="0"/>
              <a:t>Changes in the DNA sequence can alter how regulators bind and lead to changes in gene expression and protein production</a:t>
            </a:r>
          </a:p>
          <a:p>
            <a:pPr marL="349250" lvl="1" indent="0">
              <a:buNone/>
            </a:pPr>
            <a:endParaRPr lang="en-US" dirty="0"/>
          </a:p>
        </p:txBody>
      </p:sp>
      <p:pic>
        <p:nvPicPr>
          <p:cNvPr id="4" name="Picture 3" descr="Transcription+factors+–+a+protein+that+binds+to+a+specific+DNA+sequence,+controlling+the+transcription+of+mRNA.+They+can+either+activate+or+block+RNA+polymerase..jpg"/>
          <p:cNvPicPr>
            <a:picLocks noChangeAspect="1"/>
          </p:cNvPicPr>
          <p:nvPr/>
        </p:nvPicPr>
        <p:blipFill rotWithShape="1">
          <a:blip r:embed="rId3">
            <a:extLst>
              <a:ext uri="{28A0092B-C50C-407E-A947-70E740481C1C}">
                <a14:useLocalDpi xmlns:a14="http://schemas.microsoft.com/office/drawing/2010/main" val="0"/>
              </a:ext>
            </a:extLst>
          </a:blip>
          <a:srcRect l="6694" t="31199" r="6694" b="7134"/>
          <a:stretch/>
        </p:blipFill>
        <p:spPr>
          <a:xfrm>
            <a:off x="4062350" y="4485969"/>
            <a:ext cx="3891537" cy="2078057"/>
          </a:xfrm>
          <a:prstGeom prst="rect">
            <a:avLst/>
          </a:prstGeom>
        </p:spPr>
      </p:pic>
    </p:spTree>
    <p:extLst>
      <p:ext uri="{BB962C8B-B14F-4D97-AF65-F5344CB8AC3E}">
        <p14:creationId xmlns:p14="http://schemas.microsoft.com/office/powerpoint/2010/main" val="42107817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single mutation, BIG impact</a:t>
            </a:r>
          </a:p>
        </p:txBody>
      </p:sp>
      <p:sp>
        <p:nvSpPr>
          <p:cNvPr id="3" name="Content Placeholder 2"/>
          <p:cNvSpPr>
            <a:spLocks noGrp="1"/>
          </p:cNvSpPr>
          <p:nvPr>
            <p:ph idx="1"/>
          </p:nvPr>
        </p:nvSpPr>
        <p:spPr>
          <a:xfrm>
            <a:off x="428081" y="2279476"/>
            <a:ext cx="8240569" cy="4259654"/>
          </a:xfrm>
        </p:spPr>
        <p:txBody>
          <a:bodyPr>
            <a:normAutofit/>
          </a:bodyPr>
          <a:lstStyle/>
          <a:p>
            <a:pPr lvl="1"/>
            <a:r>
              <a:rPr lang="en-US" dirty="0"/>
              <a:t>Proteins that are </a:t>
            </a:r>
            <a:r>
              <a:rPr lang="en-US" b="1" dirty="0">
                <a:solidFill>
                  <a:srgbClr val="800000"/>
                </a:solidFill>
              </a:rPr>
              <a:t>pleiotropic</a:t>
            </a:r>
            <a:r>
              <a:rPr lang="en-US" dirty="0">
                <a:solidFill>
                  <a:srgbClr val="800000"/>
                </a:solidFill>
              </a:rPr>
              <a:t> </a:t>
            </a:r>
            <a:r>
              <a:rPr lang="en-US" dirty="0"/>
              <a:t>regulate other genes and can influence many cellular pathways</a:t>
            </a:r>
          </a:p>
          <a:p>
            <a:pPr lvl="2"/>
            <a:r>
              <a:rPr lang="en-US" dirty="0"/>
              <a:t>Transcription </a:t>
            </a:r>
            <a:r>
              <a:rPr lang="en-US" dirty="0" smtClean="0"/>
              <a:t>factors </a:t>
            </a:r>
            <a:r>
              <a:rPr lang="en-US" dirty="0" smtClean="0">
                <a:sym typeface="Wingdings"/>
              </a:rPr>
              <a:t> regulate which mRNAs get made</a:t>
            </a:r>
            <a:endParaRPr lang="en-US" dirty="0"/>
          </a:p>
          <a:p>
            <a:pPr lvl="2"/>
            <a:r>
              <a:rPr lang="en-US" dirty="0"/>
              <a:t>Transcriptional </a:t>
            </a:r>
            <a:r>
              <a:rPr lang="en-US" dirty="0" smtClean="0"/>
              <a:t>regulators </a:t>
            </a:r>
            <a:r>
              <a:rPr lang="en-US" dirty="0" smtClean="0">
                <a:sym typeface="Wingdings"/>
              </a:rPr>
              <a:t> regulate the transcription factors</a:t>
            </a:r>
            <a:endParaRPr lang="en-US" dirty="0"/>
          </a:p>
          <a:p>
            <a:pPr lvl="2"/>
            <a:r>
              <a:rPr lang="en-US" dirty="0"/>
              <a:t>Epigenetic </a:t>
            </a:r>
            <a:r>
              <a:rPr lang="en-US" dirty="0" smtClean="0"/>
              <a:t>regulators </a:t>
            </a:r>
            <a:r>
              <a:rPr lang="en-US" dirty="0" smtClean="0">
                <a:sym typeface="Wingdings"/>
              </a:rPr>
              <a:t> regulate which genes are accessible to transcription factors</a:t>
            </a:r>
            <a:endParaRPr lang="en-US" dirty="0"/>
          </a:p>
          <a:p>
            <a:pPr lvl="1"/>
            <a:endParaRPr lang="en-US" dirty="0"/>
          </a:p>
          <a:p>
            <a:pPr lvl="1"/>
            <a:r>
              <a:rPr lang="en-US" dirty="0"/>
              <a:t>Mutation of a gene that </a:t>
            </a:r>
            <a:r>
              <a:rPr lang="en-US" dirty="0" smtClean="0"/>
              <a:t>encodes </a:t>
            </a:r>
            <a:r>
              <a:rPr lang="en-US" dirty="0"/>
              <a:t>a pleiotropic factor will impact many pathways</a:t>
            </a:r>
          </a:p>
          <a:p>
            <a:pPr marL="349250" lvl="1" indent="0">
              <a:buNone/>
            </a:pPr>
            <a:endParaRPr lang="en-US" dirty="0"/>
          </a:p>
        </p:txBody>
      </p:sp>
    </p:spTree>
    <p:extLst>
      <p:ext uri="{BB962C8B-B14F-4D97-AF65-F5344CB8AC3E}">
        <p14:creationId xmlns:p14="http://schemas.microsoft.com/office/powerpoint/2010/main" val="37097695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pleiotropic factors in cancer</a:t>
            </a:r>
          </a:p>
        </p:txBody>
      </p:sp>
      <p:sp>
        <p:nvSpPr>
          <p:cNvPr id="5" name="Content Placeholder 4"/>
          <p:cNvSpPr>
            <a:spLocks noGrp="1"/>
          </p:cNvSpPr>
          <p:nvPr>
            <p:ph idx="1"/>
          </p:nvPr>
        </p:nvSpPr>
        <p:spPr>
          <a:xfrm>
            <a:off x="308688" y="2341021"/>
            <a:ext cx="8605125" cy="4549310"/>
          </a:xfrm>
        </p:spPr>
        <p:txBody>
          <a:bodyPr>
            <a:normAutofit/>
          </a:bodyPr>
          <a:lstStyle/>
          <a:p>
            <a:r>
              <a:rPr lang="en-US" dirty="0"/>
              <a:t>Ex: </a:t>
            </a:r>
            <a:r>
              <a:rPr lang="en-US" b="1" i="1" dirty="0">
                <a:solidFill>
                  <a:srgbClr val="800000"/>
                </a:solidFill>
              </a:rPr>
              <a:t>deletion mutation </a:t>
            </a:r>
            <a:r>
              <a:rPr lang="en-US" dirty="0"/>
              <a:t>of a transcriptional or epigenetic regulator </a:t>
            </a:r>
            <a:r>
              <a:rPr lang="en-US" dirty="0">
                <a:sym typeface="Wingdings"/>
              </a:rPr>
              <a:t> loss of transcriptional regulation and massive de-regulation of it’s target genes</a:t>
            </a:r>
          </a:p>
          <a:p>
            <a:endParaRPr lang="en-US" dirty="0">
              <a:sym typeface="Wingdings"/>
            </a:endParaRPr>
          </a:p>
          <a:p>
            <a:endParaRPr lang="en-US" dirty="0">
              <a:sym typeface="Wingdings"/>
            </a:endParaRPr>
          </a:p>
          <a:p>
            <a:r>
              <a:rPr lang="en-US" dirty="0">
                <a:sym typeface="Wingdings"/>
              </a:rPr>
              <a:t>EX: </a:t>
            </a:r>
            <a:r>
              <a:rPr lang="en-US" b="1" i="1" dirty="0">
                <a:solidFill>
                  <a:srgbClr val="800000"/>
                </a:solidFill>
                <a:sym typeface="Wingdings"/>
              </a:rPr>
              <a:t>Translocations</a:t>
            </a:r>
            <a:r>
              <a:rPr lang="en-US" dirty="0">
                <a:sym typeface="Wingdings"/>
              </a:rPr>
              <a:t> can fuse two proteins  allow for new functions (gain of function) of the protein fusion</a:t>
            </a:r>
          </a:p>
          <a:p>
            <a:r>
              <a:rPr lang="en-US" dirty="0">
                <a:sym typeface="Wingdings"/>
              </a:rPr>
              <a:t>Could </a:t>
            </a:r>
            <a:r>
              <a:rPr lang="en-US" b="1" i="1" dirty="0">
                <a:solidFill>
                  <a:srgbClr val="800000"/>
                </a:solidFill>
                <a:sym typeface="Wingdings"/>
              </a:rPr>
              <a:t>overexpression</a:t>
            </a:r>
            <a:r>
              <a:rPr lang="en-US" dirty="0">
                <a:sym typeface="Wingdings"/>
              </a:rPr>
              <a:t> of a pleiotropic factor be a problem? How?</a:t>
            </a:r>
          </a:p>
          <a:p>
            <a:endParaRPr lang="en-US" dirty="0"/>
          </a:p>
        </p:txBody>
      </p:sp>
      <p:cxnSp>
        <p:nvCxnSpPr>
          <p:cNvPr id="7" name="Straight Connector 6"/>
          <p:cNvCxnSpPr/>
          <p:nvPr/>
        </p:nvCxnSpPr>
        <p:spPr>
          <a:xfrm>
            <a:off x="2480470" y="4142556"/>
            <a:ext cx="2034889" cy="7427"/>
          </a:xfrm>
          <a:prstGeom prst="line">
            <a:avLst/>
          </a:prstGeom>
          <a:ln>
            <a:solidFill>
              <a:srgbClr val="333333"/>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2896361" y="4008868"/>
            <a:ext cx="0" cy="133688"/>
          </a:xfrm>
          <a:prstGeom prst="line">
            <a:avLst/>
          </a:prstGeom>
          <a:ln>
            <a:solidFill>
              <a:srgbClr val="333333"/>
            </a:solidFill>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3304823" y="3780651"/>
            <a:ext cx="780795" cy="369332"/>
          </a:xfrm>
          <a:prstGeom prst="rect">
            <a:avLst/>
          </a:prstGeom>
          <a:noFill/>
        </p:spPr>
        <p:txBody>
          <a:bodyPr wrap="none" rtlCol="0">
            <a:spAutoFit/>
          </a:bodyPr>
          <a:lstStyle/>
          <a:p>
            <a:r>
              <a:rPr lang="en-US" dirty="0"/>
              <a:t>gene</a:t>
            </a:r>
          </a:p>
        </p:txBody>
      </p:sp>
      <p:sp>
        <p:nvSpPr>
          <p:cNvPr id="13" name="Multiply 12"/>
          <p:cNvSpPr/>
          <p:nvPr/>
        </p:nvSpPr>
        <p:spPr>
          <a:xfrm>
            <a:off x="2896360" y="3908602"/>
            <a:ext cx="408463" cy="467908"/>
          </a:xfrm>
          <a:prstGeom prst="mathMultiply">
            <a:avLst/>
          </a:prstGeom>
          <a:solidFill>
            <a:srgbClr val="800000"/>
          </a:solidFill>
          <a:ln>
            <a:solidFill>
              <a:srgbClr val="800000"/>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5313954" y="4145404"/>
            <a:ext cx="2034889" cy="7427"/>
          </a:xfrm>
          <a:prstGeom prst="line">
            <a:avLst/>
          </a:prstGeom>
          <a:ln>
            <a:solidFill>
              <a:srgbClr val="333333"/>
            </a:solidFill>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6138307" y="3783499"/>
            <a:ext cx="826781" cy="369332"/>
          </a:xfrm>
          <a:prstGeom prst="rect">
            <a:avLst/>
          </a:prstGeom>
          <a:noFill/>
        </p:spPr>
        <p:txBody>
          <a:bodyPr wrap="none" rtlCol="0">
            <a:spAutoFit/>
          </a:bodyPr>
          <a:lstStyle/>
          <a:p>
            <a:r>
              <a:rPr lang="en-US" dirty="0"/>
              <a:t>Gene</a:t>
            </a:r>
          </a:p>
        </p:txBody>
      </p:sp>
      <p:sp>
        <p:nvSpPr>
          <p:cNvPr id="16" name="Oval 15"/>
          <p:cNvSpPr/>
          <p:nvPr/>
        </p:nvSpPr>
        <p:spPr>
          <a:xfrm>
            <a:off x="5403089" y="3885456"/>
            <a:ext cx="594128" cy="267375"/>
          </a:xfrm>
          <a:prstGeom prst="ellipse">
            <a:avLst/>
          </a:prstGeom>
          <a:solidFill>
            <a:schemeClr val="accent2"/>
          </a:solidFill>
          <a:ln>
            <a:solidFill>
              <a:schemeClr val="accent2"/>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TF</a:t>
            </a:r>
          </a:p>
        </p:txBody>
      </p:sp>
      <p:cxnSp>
        <p:nvCxnSpPr>
          <p:cNvPr id="24" name="Straight Connector 23"/>
          <p:cNvCxnSpPr/>
          <p:nvPr/>
        </p:nvCxnSpPr>
        <p:spPr>
          <a:xfrm>
            <a:off x="2714546" y="4020155"/>
            <a:ext cx="0" cy="133688"/>
          </a:xfrm>
          <a:prstGeom prst="line">
            <a:avLst/>
          </a:prstGeom>
          <a:ln>
            <a:solidFill>
              <a:srgbClr val="333333"/>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2540158" y="4009161"/>
            <a:ext cx="0" cy="133688"/>
          </a:xfrm>
          <a:prstGeom prst="line">
            <a:avLst/>
          </a:prstGeom>
          <a:ln>
            <a:solidFill>
              <a:srgbClr val="333333"/>
            </a:solidFill>
          </a:ln>
        </p:spPr>
        <p:style>
          <a:lnRef idx="2">
            <a:schemeClr val="accent1"/>
          </a:lnRef>
          <a:fillRef idx="0">
            <a:schemeClr val="accent1"/>
          </a:fillRef>
          <a:effectRef idx="1">
            <a:schemeClr val="accent1"/>
          </a:effectRef>
          <a:fontRef idx="minor">
            <a:schemeClr val="tx1"/>
          </a:fontRef>
        </p:style>
      </p:cxnSp>
      <p:sp>
        <p:nvSpPr>
          <p:cNvPr id="21" name="Hexagon 20"/>
          <p:cNvSpPr/>
          <p:nvPr/>
        </p:nvSpPr>
        <p:spPr>
          <a:xfrm>
            <a:off x="2618000" y="3876483"/>
            <a:ext cx="170811" cy="158526"/>
          </a:xfrm>
          <a:prstGeom prst="hexagon">
            <a:avLst/>
          </a:prstGeom>
          <a:ln>
            <a:solidFill>
              <a:schemeClr val="tx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Hexagon 21"/>
          <p:cNvSpPr/>
          <p:nvPr/>
        </p:nvSpPr>
        <p:spPr>
          <a:xfrm>
            <a:off x="2447189" y="3876483"/>
            <a:ext cx="170811" cy="158526"/>
          </a:xfrm>
          <a:prstGeom prst="hexagon">
            <a:avLst/>
          </a:prstGeom>
          <a:ln>
            <a:solidFill>
              <a:schemeClr val="tx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Hexagon 22"/>
          <p:cNvSpPr/>
          <p:nvPr/>
        </p:nvSpPr>
        <p:spPr>
          <a:xfrm>
            <a:off x="2810954" y="3879183"/>
            <a:ext cx="170811" cy="158526"/>
          </a:xfrm>
          <a:prstGeom prst="hexagon">
            <a:avLst/>
          </a:prstGeom>
          <a:ln>
            <a:solidFill>
              <a:schemeClr val="tx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p:cNvSpPr/>
          <p:nvPr/>
        </p:nvSpPr>
        <p:spPr>
          <a:xfrm>
            <a:off x="780213" y="3762227"/>
            <a:ext cx="594128" cy="267375"/>
          </a:xfrm>
          <a:prstGeom prst="ellipse">
            <a:avLst/>
          </a:prstGeom>
          <a:solidFill>
            <a:schemeClr val="accent2"/>
          </a:solidFill>
          <a:ln>
            <a:solidFill>
              <a:schemeClr val="accent2"/>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TF</a:t>
            </a:r>
          </a:p>
        </p:txBody>
      </p:sp>
      <p:sp>
        <p:nvSpPr>
          <p:cNvPr id="27" name="Oval 26"/>
          <p:cNvSpPr/>
          <p:nvPr/>
        </p:nvSpPr>
        <p:spPr>
          <a:xfrm>
            <a:off x="1842195" y="3630090"/>
            <a:ext cx="1039317" cy="309232"/>
          </a:xfrm>
          <a:prstGeom prst="ellipse">
            <a:avLst/>
          </a:prstGeom>
          <a:ln>
            <a:solidFill>
              <a:schemeClr val="accent1"/>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a:solidFill>
                  <a:srgbClr val="000000"/>
                </a:solidFill>
              </a:rPr>
              <a:t>Epigenetic regulator</a:t>
            </a:r>
          </a:p>
        </p:txBody>
      </p:sp>
      <p:cxnSp>
        <p:nvCxnSpPr>
          <p:cNvPr id="29" name="Straight Connector 28"/>
          <p:cNvCxnSpPr/>
          <p:nvPr/>
        </p:nvCxnSpPr>
        <p:spPr>
          <a:xfrm flipH="1">
            <a:off x="1455600" y="3780651"/>
            <a:ext cx="334197" cy="69691"/>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1448173" y="3762227"/>
            <a:ext cx="37135" cy="190072"/>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34" name="Curved Connector 33"/>
          <p:cNvCxnSpPr/>
          <p:nvPr/>
        </p:nvCxnSpPr>
        <p:spPr>
          <a:xfrm flipH="1" flipV="1">
            <a:off x="6750765" y="3399849"/>
            <a:ext cx="712953" cy="230241"/>
          </a:xfrm>
          <a:prstGeom prst="curvedConnector3">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35" name="Curved Connector 34"/>
          <p:cNvCxnSpPr/>
          <p:nvPr/>
        </p:nvCxnSpPr>
        <p:spPr>
          <a:xfrm flipH="1" flipV="1">
            <a:off x="6739771" y="3552249"/>
            <a:ext cx="712953" cy="230241"/>
          </a:xfrm>
          <a:prstGeom prst="curvedConnector3">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Curved Connector 35"/>
          <p:cNvCxnSpPr/>
          <p:nvPr/>
        </p:nvCxnSpPr>
        <p:spPr>
          <a:xfrm flipH="1" flipV="1">
            <a:off x="6713923" y="3704649"/>
            <a:ext cx="712953" cy="230241"/>
          </a:xfrm>
          <a:prstGeom prst="curvedConnector3">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sp>
        <p:nvSpPr>
          <p:cNvPr id="37" name="Parallelogram 36"/>
          <p:cNvSpPr/>
          <p:nvPr/>
        </p:nvSpPr>
        <p:spPr>
          <a:xfrm flipH="1">
            <a:off x="8176672" y="3333005"/>
            <a:ext cx="326770" cy="371644"/>
          </a:xfrm>
          <a:prstGeom prst="parallelogram">
            <a:avLst/>
          </a:prstGeom>
          <a:solidFill>
            <a:schemeClr val="accent5">
              <a:lumMod val="75000"/>
            </a:schemeClr>
          </a:solidFill>
          <a:ln>
            <a:solidFill>
              <a:srgbClr val="193374"/>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Parallelogram 37"/>
          <p:cNvSpPr/>
          <p:nvPr/>
        </p:nvSpPr>
        <p:spPr>
          <a:xfrm flipH="1">
            <a:off x="8388488" y="3767631"/>
            <a:ext cx="326770" cy="371644"/>
          </a:xfrm>
          <a:prstGeom prst="parallelogram">
            <a:avLst/>
          </a:prstGeom>
          <a:solidFill>
            <a:schemeClr val="accent5">
              <a:lumMod val="75000"/>
            </a:schemeClr>
          </a:solidFill>
          <a:ln>
            <a:solidFill>
              <a:srgbClr val="193374"/>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Parallelogram 38"/>
          <p:cNvSpPr/>
          <p:nvPr/>
        </p:nvSpPr>
        <p:spPr>
          <a:xfrm flipH="1">
            <a:off x="8013287" y="3771205"/>
            <a:ext cx="326770" cy="371644"/>
          </a:xfrm>
          <a:prstGeom prst="parallelogram">
            <a:avLst/>
          </a:prstGeom>
          <a:solidFill>
            <a:schemeClr val="accent5">
              <a:lumMod val="75000"/>
            </a:schemeClr>
          </a:solidFill>
          <a:ln>
            <a:solidFill>
              <a:srgbClr val="193374"/>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TextBox 39"/>
          <p:cNvSpPr txBox="1"/>
          <p:nvPr/>
        </p:nvSpPr>
        <p:spPr>
          <a:xfrm>
            <a:off x="7047829" y="3215183"/>
            <a:ext cx="889987" cy="369332"/>
          </a:xfrm>
          <a:prstGeom prst="rect">
            <a:avLst/>
          </a:prstGeom>
          <a:noFill/>
        </p:spPr>
        <p:txBody>
          <a:bodyPr wrap="none" rtlCol="0">
            <a:spAutoFit/>
          </a:bodyPr>
          <a:lstStyle/>
          <a:p>
            <a:r>
              <a:rPr lang="en-US" dirty="0"/>
              <a:t>mRNA</a:t>
            </a:r>
          </a:p>
        </p:txBody>
      </p:sp>
      <p:sp>
        <p:nvSpPr>
          <p:cNvPr id="41" name="TextBox 40"/>
          <p:cNvSpPr txBox="1"/>
          <p:nvPr/>
        </p:nvSpPr>
        <p:spPr>
          <a:xfrm>
            <a:off x="8013287" y="4139275"/>
            <a:ext cx="977025" cy="369332"/>
          </a:xfrm>
          <a:prstGeom prst="rect">
            <a:avLst/>
          </a:prstGeom>
          <a:noFill/>
        </p:spPr>
        <p:txBody>
          <a:bodyPr wrap="none" rtlCol="0">
            <a:spAutoFit/>
          </a:bodyPr>
          <a:lstStyle/>
          <a:p>
            <a:r>
              <a:rPr lang="en-US" dirty="0"/>
              <a:t>protein</a:t>
            </a:r>
          </a:p>
        </p:txBody>
      </p:sp>
    </p:spTree>
    <p:extLst>
      <p:ext uri="{BB962C8B-B14F-4D97-AF65-F5344CB8AC3E}">
        <p14:creationId xmlns:p14="http://schemas.microsoft.com/office/powerpoint/2010/main" val="39809318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animBg="1"/>
      <p:bldP spid="15" grpId="0"/>
      <p:bldP spid="16" grpId="0" animBg="1"/>
      <p:bldP spid="21" grpId="0" animBg="1"/>
      <p:bldP spid="22" grpId="0" animBg="1"/>
      <p:bldP spid="23" grpId="0" animBg="1"/>
      <p:bldP spid="26" grpId="0" animBg="1"/>
      <p:bldP spid="27" grpId="0" animBg="1"/>
      <p:bldP spid="37" grpId="0" animBg="1"/>
      <p:bldP spid="38" grpId="0" animBg="1"/>
      <p:bldP spid="39" grpId="0" animBg="1"/>
      <p:bldP spid="40" grpId="0"/>
      <p:bldP spid="4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6A359D-08C1-D345-A41F-024AC60B8629}"/>
              </a:ext>
            </a:extLst>
          </p:cNvPr>
          <p:cNvSpPr>
            <a:spLocks noGrp="1"/>
          </p:cNvSpPr>
          <p:nvPr>
            <p:ph type="title"/>
          </p:nvPr>
        </p:nvSpPr>
        <p:spPr/>
        <p:txBody>
          <a:bodyPr>
            <a:normAutofit fontScale="90000"/>
          </a:bodyPr>
          <a:lstStyle/>
          <a:p>
            <a:r>
              <a:rPr lang="en-US" dirty="0"/>
              <a:t>Recap: cancer is a genetic disease</a:t>
            </a:r>
          </a:p>
        </p:txBody>
      </p:sp>
      <p:sp>
        <p:nvSpPr>
          <p:cNvPr id="3" name="Content Placeholder 2">
            <a:extLst>
              <a:ext uri="{FF2B5EF4-FFF2-40B4-BE49-F238E27FC236}">
                <a16:creationId xmlns="" xmlns:a16="http://schemas.microsoft.com/office/drawing/2014/main" id="{97375EFE-EFA2-7245-ABEF-9A568DBA94B9}"/>
              </a:ext>
            </a:extLst>
          </p:cNvPr>
          <p:cNvSpPr>
            <a:spLocks noGrp="1"/>
          </p:cNvSpPr>
          <p:nvPr>
            <p:ph idx="1"/>
          </p:nvPr>
        </p:nvSpPr>
        <p:spPr>
          <a:xfrm>
            <a:off x="334248" y="2109002"/>
            <a:ext cx="8033137" cy="2250055"/>
          </a:xfrm>
        </p:spPr>
        <p:txBody>
          <a:bodyPr>
            <a:normAutofit fontScale="92500" lnSpcReduction="10000"/>
          </a:bodyPr>
          <a:lstStyle/>
          <a:p>
            <a:pPr marL="349250" lvl="1" indent="0">
              <a:buNone/>
            </a:pPr>
            <a:endParaRPr lang="en-US" dirty="0"/>
          </a:p>
          <a:p>
            <a:r>
              <a:rPr lang="en-US" sz="2400" dirty="0"/>
              <a:t>Cancer is driven by mutations in DNA</a:t>
            </a:r>
          </a:p>
          <a:p>
            <a:r>
              <a:rPr lang="en-US" sz="2400" dirty="0"/>
              <a:t>Mutations can impact:</a:t>
            </a:r>
          </a:p>
          <a:p>
            <a:pPr lvl="1"/>
            <a:r>
              <a:rPr lang="en-US" sz="2400" dirty="0"/>
              <a:t>large sections of one or more chromosomes</a:t>
            </a:r>
          </a:p>
          <a:p>
            <a:pPr lvl="1"/>
            <a:r>
              <a:rPr lang="en-US" sz="2400" dirty="0"/>
              <a:t>Single nucleotides</a:t>
            </a:r>
          </a:p>
          <a:p>
            <a:pPr marL="349250" lvl="1" indent="0">
              <a:buNone/>
            </a:pPr>
            <a:endParaRPr lang="en-US" dirty="0"/>
          </a:p>
          <a:p>
            <a:pPr lvl="1"/>
            <a:endParaRPr lang="en-US" dirty="0"/>
          </a:p>
          <a:p>
            <a:pPr marL="349250" lvl="1" indent="0">
              <a:buNone/>
            </a:pPr>
            <a:endParaRPr lang="en-US" dirty="0"/>
          </a:p>
          <a:p>
            <a:pPr marL="0" indent="0">
              <a:buNone/>
            </a:pPr>
            <a:endParaRPr lang="en-US" dirty="0"/>
          </a:p>
        </p:txBody>
      </p:sp>
      <p:sp>
        <p:nvSpPr>
          <p:cNvPr id="5" name="TextBox 4">
            <a:extLst>
              <a:ext uri="{FF2B5EF4-FFF2-40B4-BE49-F238E27FC236}">
                <a16:creationId xmlns="" xmlns:a16="http://schemas.microsoft.com/office/drawing/2014/main" id="{E9BC9F24-B92E-E846-B970-082B2A489051}"/>
              </a:ext>
            </a:extLst>
          </p:cNvPr>
          <p:cNvSpPr txBox="1"/>
          <p:nvPr/>
        </p:nvSpPr>
        <p:spPr>
          <a:xfrm>
            <a:off x="989556" y="4947781"/>
            <a:ext cx="6839211" cy="1200329"/>
          </a:xfrm>
          <a:prstGeom prst="rect">
            <a:avLst/>
          </a:prstGeom>
          <a:noFill/>
          <a:ln>
            <a:solidFill>
              <a:srgbClr val="800000"/>
            </a:solidFill>
          </a:ln>
        </p:spPr>
        <p:txBody>
          <a:bodyPr wrap="square" rtlCol="0">
            <a:spAutoFit/>
          </a:bodyPr>
          <a:lstStyle/>
          <a:p>
            <a:pPr algn="ctr"/>
            <a:r>
              <a:rPr lang="en-US" sz="2400" dirty="0">
                <a:solidFill>
                  <a:srgbClr val="800000"/>
                </a:solidFill>
              </a:rPr>
              <a:t>Are large deletions and amplifications always more impactful than single nucleotide changes?</a:t>
            </a:r>
          </a:p>
        </p:txBody>
      </p:sp>
    </p:spTree>
    <p:extLst>
      <p:ext uri="{BB962C8B-B14F-4D97-AF65-F5344CB8AC3E}">
        <p14:creationId xmlns:p14="http://schemas.microsoft.com/office/powerpoint/2010/main" val="416907418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6A359D-08C1-D345-A41F-024AC60B8629}"/>
              </a:ext>
            </a:extLst>
          </p:cNvPr>
          <p:cNvSpPr>
            <a:spLocks noGrp="1"/>
          </p:cNvSpPr>
          <p:nvPr>
            <p:ph type="title"/>
          </p:nvPr>
        </p:nvSpPr>
        <p:spPr/>
        <p:txBody>
          <a:bodyPr>
            <a:normAutofit fontScale="90000"/>
          </a:bodyPr>
          <a:lstStyle/>
          <a:p>
            <a:r>
              <a:rPr lang="en-US" dirty="0"/>
              <a:t>Recap: cancer is a genetic disease</a:t>
            </a:r>
          </a:p>
        </p:txBody>
      </p:sp>
      <p:sp>
        <p:nvSpPr>
          <p:cNvPr id="3" name="Content Placeholder 2">
            <a:extLst>
              <a:ext uri="{FF2B5EF4-FFF2-40B4-BE49-F238E27FC236}">
                <a16:creationId xmlns="" xmlns:a16="http://schemas.microsoft.com/office/drawing/2014/main" id="{97375EFE-EFA2-7245-ABEF-9A568DBA94B9}"/>
              </a:ext>
            </a:extLst>
          </p:cNvPr>
          <p:cNvSpPr>
            <a:spLocks noGrp="1"/>
          </p:cNvSpPr>
          <p:nvPr>
            <p:ph idx="1"/>
          </p:nvPr>
        </p:nvSpPr>
        <p:spPr>
          <a:xfrm>
            <a:off x="334249" y="2302744"/>
            <a:ext cx="5395220" cy="4329550"/>
          </a:xfrm>
        </p:spPr>
        <p:txBody>
          <a:bodyPr>
            <a:normAutofit/>
          </a:bodyPr>
          <a:lstStyle/>
          <a:p>
            <a:pPr marL="0" indent="0">
              <a:buNone/>
            </a:pPr>
            <a:r>
              <a:rPr lang="en-US" dirty="0"/>
              <a:t>EX:&gt;60% of melanomas are driven my mutated BRAF (an oncogene)</a:t>
            </a:r>
          </a:p>
          <a:p>
            <a:pPr marL="0" indent="0">
              <a:buNone/>
            </a:pPr>
            <a:r>
              <a:rPr lang="en-US" dirty="0"/>
              <a:t>The most common common activating mutation is caused by a </a:t>
            </a:r>
            <a:r>
              <a:rPr lang="en-US" b="1" i="1" dirty="0"/>
              <a:t>single</a:t>
            </a:r>
            <a:r>
              <a:rPr lang="en-US" dirty="0"/>
              <a:t> nucleotide change (T</a:t>
            </a:r>
            <a:r>
              <a:rPr lang="en-US" dirty="0">
                <a:sym typeface="Wingdings" pitchFamily="2" charset="2"/>
              </a:rPr>
              <a:t>A at position 1799)</a:t>
            </a:r>
          </a:p>
          <a:p>
            <a:pPr marL="0" indent="0">
              <a:buNone/>
            </a:pPr>
            <a:r>
              <a:rPr lang="en-US" dirty="0">
                <a:sym typeface="Wingdings" pitchFamily="2" charset="2"/>
              </a:rPr>
              <a:t>This substitution changes the amino acid sequence of the protein the gene encodes</a:t>
            </a:r>
          </a:p>
          <a:p>
            <a:pPr marL="0" indent="0">
              <a:buNone/>
            </a:pPr>
            <a:r>
              <a:rPr lang="en-US" dirty="0">
                <a:sym typeface="Wingdings" pitchFamily="2" charset="2"/>
              </a:rPr>
              <a:t>This single amino acid change increases the activity of mutant BRAF ~500-fold!</a:t>
            </a:r>
            <a:endParaRPr lang="en-US" dirty="0"/>
          </a:p>
          <a:p>
            <a:pPr lvl="1"/>
            <a:endParaRPr lang="en-US" dirty="0"/>
          </a:p>
          <a:p>
            <a:pPr marL="349250" lvl="1" indent="0">
              <a:buNone/>
            </a:pPr>
            <a:endParaRPr lang="en-US" dirty="0"/>
          </a:p>
          <a:p>
            <a:pPr lvl="1"/>
            <a:endParaRPr lang="en-US" dirty="0"/>
          </a:p>
          <a:p>
            <a:pPr marL="349250" lvl="1" indent="0">
              <a:buNone/>
            </a:pPr>
            <a:endParaRPr lang="en-US" dirty="0"/>
          </a:p>
          <a:p>
            <a:pPr marL="0" indent="0">
              <a:buNone/>
            </a:pPr>
            <a:endParaRPr lang="en-US" dirty="0"/>
          </a:p>
        </p:txBody>
      </p:sp>
      <p:pic>
        <p:nvPicPr>
          <p:cNvPr id="1026" name="Picture 2" descr="http://incytepathology.files.wordpress.com/2012/04/braf-pic.jpg">
            <a:extLst>
              <a:ext uri="{FF2B5EF4-FFF2-40B4-BE49-F238E27FC236}">
                <a16:creationId xmlns="" xmlns:a16="http://schemas.microsoft.com/office/drawing/2014/main" id="{75F404E0-5F22-0740-AD45-9E37E3BB43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0258" y="3512150"/>
            <a:ext cx="3213555" cy="282792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 xmlns:a16="http://schemas.microsoft.com/office/drawing/2014/main" id="{1486B46B-BD31-F94F-AC43-6BBD032D9B92}"/>
              </a:ext>
            </a:extLst>
          </p:cNvPr>
          <p:cNvSpPr txBox="1"/>
          <p:nvPr/>
        </p:nvSpPr>
        <p:spPr>
          <a:xfrm>
            <a:off x="5555847" y="2302744"/>
            <a:ext cx="3357965" cy="1015663"/>
          </a:xfrm>
          <a:prstGeom prst="rect">
            <a:avLst/>
          </a:prstGeom>
          <a:noFill/>
          <a:ln w="38100">
            <a:solidFill>
              <a:srgbClr val="800000"/>
            </a:solidFill>
          </a:ln>
        </p:spPr>
        <p:txBody>
          <a:bodyPr wrap="square" rtlCol="0">
            <a:spAutoFit/>
          </a:bodyPr>
          <a:lstStyle/>
          <a:p>
            <a:pPr algn="ctr"/>
            <a:r>
              <a:rPr lang="en-US" sz="2000" dirty="0">
                <a:solidFill>
                  <a:srgbClr val="800000"/>
                </a:solidFill>
              </a:rPr>
              <a:t>Bigger mutations are not necessarily more impactful</a:t>
            </a:r>
          </a:p>
        </p:txBody>
      </p:sp>
      <p:sp>
        <p:nvSpPr>
          <p:cNvPr id="5" name="Rectangle 4">
            <a:extLst>
              <a:ext uri="{FF2B5EF4-FFF2-40B4-BE49-F238E27FC236}">
                <a16:creationId xmlns="" xmlns:a16="http://schemas.microsoft.com/office/drawing/2014/main" id="{2C6A0E21-FBCF-BA49-A7DC-191C4C67FA55}"/>
              </a:ext>
            </a:extLst>
          </p:cNvPr>
          <p:cNvSpPr/>
          <p:nvPr/>
        </p:nvSpPr>
        <p:spPr>
          <a:xfrm>
            <a:off x="7327726" y="3368511"/>
            <a:ext cx="1703540" cy="3170075"/>
          </a:xfrm>
          <a:prstGeom prst="rect">
            <a:avLst/>
          </a:prstGeom>
          <a:solidFill>
            <a:schemeClr val="bg1"/>
          </a:solidFill>
          <a:ln>
            <a:no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34035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xit"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Genetics of Cancer</a:t>
            </a:r>
          </a:p>
        </p:txBody>
      </p:sp>
      <p:sp>
        <p:nvSpPr>
          <p:cNvPr id="3" name="Content Placeholder 2"/>
          <p:cNvSpPr>
            <a:spLocks noGrp="1"/>
          </p:cNvSpPr>
          <p:nvPr>
            <p:ph idx="1"/>
          </p:nvPr>
        </p:nvSpPr>
        <p:spPr>
          <a:xfrm>
            <a:off x="1114424" y="2291050"/>
            <a:ext cx="7610476" cy="3670767"/>
          </a:xfrm>
        </p:spPr>
        <p:txBody>
          <a:bodyPr/>
          <a:lstStyle/>
          <a:p>
            <a:pPr marL="0" indent="0">
              <a:buNone/>
            </a:pPr>
            <a:r>
              <a:rPr lang="en-US" dirty="0"/>
              <a:t>Chromosomes are altered in most types of cancer cells</a:t>
            </a:r>
          </a:p>
          <a:p>
            <a:pPr marL="457200" indent="-457200">
              <a:buFont typeface="+mj-lt"/>
              <a:buAutoNum type="arabicPeriod"/>
            </a:pPr>
            <a:r>
              <a:rPr lang="en-US" dirty="0">
                <a:solidFill>
                  <a:schemeClr val="bg1">
                    <a:lumMod val="65000"/>
                  </a:schemeClr>
                </a:solidFill>
              </a:rPr>
              <a:t>Changes in DNA sequence</a:t>
            </a:r>
          </a:p>
          <a:p>
            <a:pPr marL="457200" indent="-457200">
              <a:buFont typeface="+mj-lt"/>
              <a:buAutoNum type="arabicPeriod"/>
            </a:pPr>
            <a:r>
              <a:rPr lang="en-US" dirty="0"/>
              <a:t>Changes in chromosome number</a:t>
            </a:r>
          </a:p>
        </p:txBody>
      </p:sp>
    </p:spTree>
    <p:extLst>
      <p:ext uri="{BB962C8B-B14F-4D97-AF65-F5344CB8AC3E}">
        <p14:creationId xmlns:p14="http://schemas.microsoft.com/office/powerpoint/2010/main" val="164162362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a:t>
            </a:r>
            <a:r>
              <a:rPr lang="en-US" dirty="0" smtClean="0"/>
              <a:t>3: Genetic Changes</a:t>
            </a:r>
            <a:endParaRPr lang="en-US" dirty="0"/>
          </a:p>
        </p:txBody>
      </p:sp>
      <p:sp>
        <p:nvSpPr>
          <p:cNvPr id="3" name="Subtitle 2"/>
          <p:cNvSpPr>
            <a:spLocks noGrp="1"/>
          </p:cNvSpPr>
          <p:nvPr>
            <p:ph type="subTitle" idx="4294967295"/>
          </p:nvPr>
        </p:nvSpPr>
        <p:spPr>
          <a:xfrm>
            <a:off x="602405" y="2743200"/>
            <a:ext cx="8001000" cy="3351132"/>
          </a:xfrm>
        </p:spPr>
        <p:txBody>
          <a:bodyPr>
            <a:normAutofit/>
          </a:bodyPr>
          <a:lstStyle/>
          <a:p>
            <a:pPr marL="285750" indent="-285750">
              <a:buFont typeface="Arial"/>
              <a:buChar char="•"/>
            </a:pPr>
            <a:r>
              <a:rPr lang="en-US" dirty="0" smtClean="0"/>
              <a:t>Understand and be able to provide examples of how DNA mutations contribute to cancer</a:t>
            </a:r>
          </a:p>
          <a:p>
            <a:pPr marL="285750" indent="-285750">
              <a:buFont typeface="Arial"/>
              <a:buChar char="•"/>
            </a:pPr>
            <a:r>
              <a:rPr lang="en-US" dirty="0" smtClean="0"/>
              <a:t>Understand </a:t>
            </a:r>
            <a:r>
              <a:rPr lang="en-US" dirty="0"/>
              <a:t>and be able to provide examples of how aneuploidy contributes to cancer </a:t>
            </a:r>
            <a:endParaRPr lang="en-US" dirty="0" smtClean="0"/>
          </a:p>
          <a:p>
            <a:pPr marL="285750" indent="-285750">
              <a:buFont typeface="Arial"/>
              <a:buChar char="•"/>
            </a:pPr>
            <a:r>
              <a:rPr lang="en-US" dirty="0"/>
              <a:t>Understand and be able to explain several different types of genomic lesions, the potential impact of each lesion on a proto-oncogene, and the consequences on DNA, RNA and protein levels for that oncogene.</a:t>
            </a:r>
          </a:p>
        </p:txBody>
      </p:sp>
    </p:spTree>
    <p:extLst>
      <p:ext uri="{BB962C8B-B14F-4D97-AF65-F5344CB8AC3E}">
        <p14:creationId xmlns:p14="http://schemas.microsoft.com/office/powerpoint/2010/main" val="404806192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Abnormal chromosome numbers and human disease</a:t>
            </a:r>
          </a:p>
        </p:txBody>
      </p:sp>
      <p:sp>
        <p:nvSpPr>
          <p:cNvPr id="3" name="Content Placeholder 2"/>
          <p:cNvSpPr>
            <a:spLocks noGrp="1"/>
          </p:cNvSpPr>
          <p:nvPr>
            <p:ph idx="1"/>
          </p:nvPr>
        </p:nvSpPr>
        <p:spPr>
          <a:xfrm>
            <a:off x="457200" y="4955488"/>
            <a:ext cx="8198180" cy="1755279"/>
          </a:xfrm>
        </p:spPr>
        <p:txBody>
          <a:bodyPr>
            <a:normAutofit/>
          </a:bodyPr>
          <a:lstStyle/>
          <a:p>
            <a:r>
              <a:rPr lang="en-US" sz="1900" dirty="0"/>
              <a:t>Normal human cells have 23 pairs of chromosomes</a:t>
            </a:r>
          </a:p>
          <a:p>
            <a:r>
              <a:rPr lang="en-US" sz="1900" dirty="0"/>
              <a:t>Aneuploidy = an abnormal number of chromosomes</a:t>
            </a:r>
          </a:p>
          <a:p>
            <a:pPr lvl="1"/>
            <a:r>
              <a:rPr lang="en-US" sz="1700" dirty="0"/>
              <a:t>Aneuploidy is the leading cause of miscarriage and birth defects (most are aneuploidies are not </a:t>
            </a:r>
            <a:r>
              <a:rPr lang="en-US" sz="1700" dirty="0" smtClean="0"/>
              <a:t>viable)</a:t>
            </a:r>
            <a:endParaRPr lang="en-US" sz="1700" dirty="0"/>
          </a:p>
          <a:p>
            <a:pPr marL="349250" lvl="1" indent="0">
              <a:buNone/>
            </a:pPr>
            <a:endParaRPr lang="en-US" sz="1700" dirty="0"/>
          </a:p>
        </p:txBody>
      </p:sp>
      <p:pic>
        <p:nvPicPr>
          <p:cNvPr id="5" name="Picture 4" descr="loadBinary">
            <a:extLst>
              <a:ext uri="{FF2B5EF4-FFF2-40B4-BE49-F238E27FC236}">
                <a16:creationId xmlns="" xmlns:a16="http://schemas.microsoft.com/office/drawing/2014/main" id="{69C31A9B-EF91-014F-A8B7-E6BDF788C7C1}"/>
              </a:ext>
            </a:extLst>
          </p:cNvPr>
          <p:cNvPicPr>
            <a:picLocks noChangeAspect="1" noChangeArrowheads="1"/>
          </p:cNvPicPr>
          <p:nvPr/>
        </p:nvPicPr>
        <p:blipFill rotWithShape="1">
          <a:blip r:embed="rId3"/>
          <a:srcRect t="49299" b="12268"/>
          <a:stretch/>
        </p:blipFill>
        <p:spPr bwMode="auto">
          <a:xfrm>
            <a:off x="457200" y="2275391"/>
            <a:ext cx="3779795" cy="2234471"/>
          </a:xfrm>
          <a:prstGeom prst="rect">
            <a:avLst/>
          </a:prstGeom>
          <a:noFill/>
          <a:ln w="9525">
            <a:noFill/>
            <a:miter lim="800000"/>
            <a:headEnd/>
            <a:tailEnd/>
          </a:ln>
          <a:effectLst/>
        </p:spPr>
      </p:pic>
      <p:sp>
        <p:nvSpPr>
          <p:cNvPr id="6" name="TextBox 5">
            <a:extLst>
              <a:ext uri="{FF2B5EF4-FFF2-40B4-BE49-F238E27FC236}">
                <a16:creationId xmlns="" xmlns:a16="http://schemas.microsoft.com/office/drawing/2014/main" id="{296143AB-2E44-384F-84EB-E82EA8B2D554}"/>
              </a:ext>
            </a:extLst>
          </p:cNvPr>
          <p:cNvSpPr txBox="1">
            <a:spLocks noChangeArrowheads="1"/>
          </p:cNvSpPr>
          <p:nvPr/>
        </p:nvSpPr>
        <p:spPr bwMode="auto">
          <a:xfrm>
            <a:off x="1619286" y="4485191"/>
            <a:ext cx="173469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sz="1400" i="1" kern="1200" dirty="0"/>
              <a:t>Normal cell-Diploid</a:t>
            </a:r>
          </a:p>
        </p:txBody>
      </p:sp>
      <p:pic>
        <p:nvPicPr>
          <p:cNvPr id="7" name="Picture 6" descr="SKY.jpg">
            <a:extLst>
              <a:ext uri="{FF2B5EF4-FFF2-40B4-BE49-F238E27FC236}">
                <a16:creationId xmlns="" xmlns:a16="http://schemas.microsoft.com/office/drawing/2014/main" id="{7755D09F-B802-3246-AA40-CD8B8CB568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6800" y="2265201"/>
            <a:ext cx="3778580" cy="2235766"/>
          </a:xfrm>
          <a:prstGeom prst="rect">
            <a:avLst/>
          </a:prstGeom>
        </p:spPr>
      </p:pic>
      <p:sp>
        <p:nvSpPr>
          <p:cNvPr id="8" name="TextBox 7">
            <a:extLst>
              <a:ext uri="{FF2B5EF4-FFF2-40B4-BE49-F238E27FC236}">
                <a16:creationId xmlns="" xmlns:a16="http://schemas.microsoft.com/office/drawing/2014/main" id="{571C18BD-0224-4B41-A055-829985C84A66}"/>
              </a:ext>
            </a:extLst>
          </p:cNvPr>
          <p:cNvSpPr txBox="1">
            <a:spLocks noChangeArrowheads="1"/>
          </p:cNvSpPr>
          <p:nvPr/>
        </p:nvSpPr>
        <p:spPr bwMode="auto">
          <a:xfrm>
            <a:off x="6096000" y="4485191"/>
            <a:ext cx="13460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sz="1400" i="1" kern="1200" dirty="0"/>
              <a:t>Aneuploid cell</a:t>
            </a:r>
          </a:p>
        </p:txBody>
      </p:sp>
      <p:sp>
        <p:nvSpPr>
          <p:cNvPr id="9" name="Rectangle 8">
            <a:extLst>
              <a:ext uri="{FF2B5EF4-FFF2-40B4-BE49-F238E27FC236}">
                <a16:creationId xmlns="" xmlns:a16="http://schemas.microsoft.com/office/drawing/2014/main" id="{2A0D4D08-1C83-0C4F-99D2-6276391A616A}"/>
              </a:ext>
            </a:extLst>
          </p:cNvPr>
          <p:cNvSpPr/>
          <p:nvPr/>
        </p:nvSpPr>
        <p:spPr>
          <a:xfrm>
            <a:off x="6096000" y="4039565"/>
            <a:ext cx="999281" cy="578734"/>
          </a:xfrm>
          <a:prstGeom prst="rect">
            <a:avLst/>
          </a:prstGeom>
          <a:noFill/>
          <a:ln w="571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05975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77E067-F241-5348-A91D-722F81202757}"/>
              </a:ext>
            </a:extLst>
          </p:cNvPr>
          <p:cNvSpPr>
            <a:spLocks noGrp="1"/>
          </p:cNvSpPr>
          <p:nvPr>
            <p:ph type="title"/>
          </p:nvPr>
        </p:nvSpPr>
        <p:spPr/>
        <p:txBody>
          <a:bodyPr/>
          <a:lstStyle/>
          <a:p>
            <a:r>
              <a:rPr lang="en-US" dirty="0"/>
              <a:t>How is aneuploidy generated?</a:t>
            </a:r>
          </a:p>
        </p:txBody>
      </p:sp>
      <p:sp>
        <p:nvSpPr>
          <p:cNvPr id="3" name="Content Placeholder 2">
            <a:extLst>
              <a:ext uri="{FF2B5EF4-FFF2-40B4-BE49-F238E27FC236}">
                <a16:creationId xmlns="" xmlns:a16="http://schemas.microsoft.com/office/drawing/2014/main" id="{15F8D7A4-E064-7A43-AAB2-12F02B631C6D}"/>
              </a:ext>
            </a:extLst>
          </p:cNvPr>
          <p:cNvSpPr>
            <a:spLocks noGrp="1"/>
          </p:cNvSpPr>
          <p:nvPr>
            <p:ph idx="1"/>
          </p:nvPr>
        </p:nvSpPr>
        <p:spPr>
          <a:xfrm>
            <a:off x="234892" y="2510089"/>
            <a:ext cx="6434357" cy="4082075"/>
          </a:xfrm>
        </p:spPr>
        <p:txBody>
          <a:bodyPr>
            <a:normAutofit/>
          </a:bodyPr>
          <a:lstStyle/>
          <a:p>
            <a:r>
              <a:rPr lang="en-US" dirty="0" smtClean="0"/>
              <a:t>How </a:t>
            </a:r>
            <a:r>
              <a:rPr lang="en-US" dirty="0"/>
              <a:t>do cells gain or lose entire whole chromosomes?</a:t>
            </a:r>
          </a:p>
          <a:p>
            <a:pPr lvl="1"/>
            <a:r>
              <a:rPr lang="en-US" dirty="0"/>
              <a:t>Defects in mitosis (more in chapter 12)</a:t>
            </a:r>
          </a:p>
          <a:p>
            <a:r>
              <a:rPr lang="en-US" dirty="0"/>
              <a:t>What are the consequences of these gains and losses?</a:t>
            </a:r>
          </a:p>
          <a:p>
            <a:r>
              <a:rPr lang="en-US" dirty="0"/>
              <a:t>Are any chromosomes more likely to be lost than others?</a:t>
            </a:r>
          </a:p>
          <a:p>
            <a:pPr lvl="1"/>
            <a:r>
              <a:rPr lang="en-US" dirty="0"/>
              <a:t>Survival of the fittest</a:t>
            </a:r>
          </a:p>
          <a:p>
            <a:pPr marL="349250" lvl="1" indent="0">
              <a:buNone/>
            </a:pPr>
            <a:endParaRPr lang="en-US" dirty="0"/>
          </a:p>
          <a:p>
            <a:pPr marL="349250" lvl="1" indent="0">
              <a:buNone/>
            </a:pPr>
            <a:endParaRPr lang="en-US" dirty="0"/>
          </a:p>
          <a:p>
            <a:pPr lvl="1"/>
            <a:endParaRPr lang="en-US" dirty="0"/>
          </a:p>
        </p:txBody>
      </p:sp>
      <p:pic>
        <p:nvPicPr>
          <p:cNvPr id="5" name="Picture 4">
            <a:extLst>
              <a:ext uri="{FF2B5EF4-FFF2-40B4-BE49-F238E27FC236}">
                <a16:creationId xmlns="" xmlns:a16="http://schemas.microsoft.com/office/drawing/2014/main" id="{6E2BC704-B633-5544-923E-A602FDD09F64}"/>
              </a:ext>
            </a:extLst>
          </p:cNvPr>
          <p:cNvPicPr>
            <a:picLocks noChangeAspect="1"/>
          </p:cNvPicPr>
          <p:nvPr/>
        </p:nvPicPr>
        <p:blipFill rotWithShape="1">
          <a:blip r:embed="rId2"/>
          <a:srcRect l="37357" t="33519" r="36711" b="31261"/>
          <a:stretch/>
        </p:blipFill>
        <p:spPr>
          <a:xfrm>
            <a:off x="6669249" y="3399223"/>
            <a:ext cx="2181136" cy="2962439"/>
          </a:xfrm>
          <a:prstGeom prst="rect">
            <a:avLst/>
          </a:prstGeom>
        </p:spPr>
      </p:pic>
      <p:sp>
        <p:nvSpPr>
          <p:cNvPr id="6" name="TextBox 5">
            <a:extLst>
              <a:ext uri="{FF2B5EF4-FFF2-40B4-BE49-F238E27FC236}">
                <a16:creationId xmlns="" xmlns:a16="http://schemas.microsoft.com/office/drawing/2014/main" id="{09952E88-A0DF-F24E-BE38-8F72A5EF4CEE}"/>
              </a:ext>
            </a:extLst>
          </p:cNvPr>
          <p:cNvSpPr txBox="1"/>
          <p:nvPr/>
        </p:nvSpPr>
        <p:spPr>
          <a:xfrm>
            <a:off x="6669249" y="2322005"/>
            <a:ext cx="2181135" cy="1077218"/>
          </a:xfrm>
          <a:prstGeom prst="rect">
            <a:avLst/>
          </a:prstGeom>
          <a:noFill/>
        </p:spPr>
        <p:txBody>
          <a:bodyPr wrap="square" rtlCol="0">
            <a:spAutoFit/>
          </a:bodyPr>
          <a:lstStyle/>
          <a:p>
            <a:pPr algn="ctr"/>
            <a:r>
              <a:rPr lang="en-US" sz="1600" dirty="0"/>
              <a:t>Anaphase cell with errors in chromosome segregation</a:t>
            </a:r>
          </a:p>
        </p:txBody>
      </p:sp>
    </p:spTree>
    <p:extLst>
      <p:ext uri="{BB962C8B-B14F-4D97-AF65-F5344CB8AC3E}">
        <p14:creationId xmlns:p14="http://schemas.microsoft.com/office/powerpoint/2010/main" val="2367080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48352"/>
            <a:ext cx="8913813" cy="914400"/>
          </a:xfrm>
        </p:spPr>
        <p:txBody>
          <a:bodyPr>
            <a:normAutofit fontScale="90000"/>
          </a:bodyPr>
          <a:lstStyle/>
          <a:p>
            <a:r>
              <a:rPr lang="en-US" dirty="0"/>
              <a:t>Aneuploidy is Common in Cancer</a:t>
            </a:r>
          </a:p>
        </p:txBody>
      </p:sp>
      <p:pic>
        <p:nvPicPr>
          <p:cNvPr id="13" name="Picture 12">
            <a:extLst>
              <a:ext uri="{FF2B5EF4-FFF2-40B4-BE49-F238E27FC236}">
                <a16:creationId xmlns="" xmlns:a16="http://schemas.microsoft.com/office/drawing/2014/main" id="{AE5A6AE0-4EA4-1D4E-A1B4-9999B3FB6E78}"/>
              </a:ext>
            </a:extLst>
          </p:cNvPr>
          <p:cNvPicPr>
            <a:picLocks noChangeAspect="1"/>
          </p:cNvPicPr>
          <p:nvPr/>
        </p:nvPicPr>
        <p:blipFill>
          <a:blip r:embed="rId3"/>
          <a:stretch>
            <a:fillRect/>
          </a:stretch>
        </p:blipFill>
        <p:spPr>
          <a:xfrm>
            <a:off x="481967" y="1371322"/>
            <a:ext cx="8052767" cy="3236104"/>
          </a:xfrm>
          <a:prstGeom prst="rect">
            <a:avLst/>
          </a:prstGeom>
        </p:spPr>
      </p:pic>
      <p:sp>
        <p:nvSpPr>
          <p:cNvPr id="14" name="Oval 13">
            <a:extLst>
              <a:ext uri="{FF2B5EF4-FFF2-40B4-BE49-F238E27FC236}">
                <a16:creationId xmlns="" xmlns:a16="http://schemas.microsoft.com/office/drawing/2014/main" id="{12FF49DE-3A16-6949-9506-53A26025A0DC}"/>
              </a:ext>
            </a:extLst>
          </p:cNvPr>
          <p:cNvSpPr/>
          <p:nvPr/>
        </p:nvSpPr>
        <p:spPr>
          <a:xfrm>
            <a:off x="7883977" y="2257063"/>
            <a:ext cx="555585" cy="555586"/>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 xmlns:a16="http://schemas.microsoft.com/office/drawing/2014/main" id="{EB61DD27-D390-074F-9702-687F15FB0FB8}"/>
              </a:ext>
            </a:extLst>
          </p:cNvPr>
          <p:cNvSpPr/>
          <p:nvPr/>
        </p:nvSpPr>
        <p:spPr>
          <a:xfrm>
            <a:off x="6346473" y="2257063"/>
            <a:ext cx="555585" cy="555585"/>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 xmlns:a16="http://schemas.microsoft.com/office/drawing/2014/main" id="{D6BE39A6-33DB-5442-8B79-E6ACD01A0689}"/>
              </a:ext>
            </a:extLst>
          </p:cNvPr>
          <p:cNvSpPr>
            <a:spLocks noGrp="1"/>
          </p:cNvSpPr>
          <p:nvPr>
            <p:ph idx="1"/>
          </p:nvPr>
        </p:nvSpPr>
        <p:spPr>
          <a:xfrm>
            <a:off x="321208" y="4480807"/>
            <a:ext cx="8374284" cy="2048015"/>
          </a:xfrm>
          <a:solidFill>
            <a:schemeClr val="bg1"/>
          </a:solidFill>
        </p:spPr>
        <p:txBody>
          <a:bodyPr>
            <a:noAutofit/>
          </a:bodyPr>
          <a:lstStyle/>
          <a:p>
            <a:r>
              <a:rPr lang="en-US" sz="1800" dirty="0"/>
              <a:t>~90% of solid tumors are aneuploid</a:t>
            </a:r>
          </a:p>
          <a:p>
            <a:r>
              <a:rPr lang="en-US" sz="1800" dirty="0"/>
              <a:t>Most aneuploid cells persistently mis-segregate whole chromosomes </a:t>
            </a:r>
            <a:r>
              <a:rPr lang="en-US" sz="1800" dirty="0">
                <a:sym typeface="Wingdings" pitchFamily="2" charset="2"/>
              </a:rPr>
              <a:t> contributes to tumor heterogeneity and can CAUSE cancer</a:t>
            </a:r>
            <a:endParaRPr lang="en-US" sz="1800" dirty="0"/>
          </a:p>
          <a:p>
            <a:r>
              <a:rPr lang="en-US" sz="1800" dirty="0"/>
              <a:t>Why could this benefit the tumor?</a:t>
            </a:r>
          </a:p>
          <a:p>
            <a:pPr lvl="1"/>
            <a:r>
              <a:rPr lang="en-US" dirty="0"/>
              <a:t>Gains of oncogenes: KRAS is on Chromosome 12</a:t>
            </a:r>
          </a:p>
          <a:p>
            <a:pPr lvl="1"/>
            <a:r>
              <a:rPr lang="en-US" dirty="0"/>
              <a:t>Loss of tumor suppressors: CDKN2A is on Chromosome 9</a:t>
            </a:r>
          </a:p>
        </p:txBody>
      </p:sp>
    </p:spTree>
    <p:extLst>
      <p:ext uri="{BB962C8B-B14F-4D97-AF65-F5344CB8AC3E}">
        <p14:creationId xmlns:p14="http://schemas.microsoft.com/office/powerpoint/2010/main" val="42350825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48352"/>
            <a:ext cx="8913813" cy="914400"/>
          </a:xfrm>
        </p:spPr>
        <p:txBody>
          <a:bodyPr>
            <a:normAutofit fontScale="90000"/>
          </a:bodyPr>
          <a:lstStyle/>
          <a:p>
            <a:r>
              <a:rPr lang="en-US" dirty="0"/>
              <a:t>Aneuploidy is Common in Cancer</a:t>
            </a:r>
          </a:p>
        </p:txBody>
      </p:sp>
      <p:sp>
        <p:nvSpPr>
          <p:cNvPr id="8" name="Content Placeholder 7">
            <a:extLst>
              <a:ext uri="{FF2B5EF4-FFF2-40B4-BE49-F238E27FC236}">
                <a16:creationId xmlns="" xmlns:a16="http://schemas.microsoft.com/office/drawing/2014/main" id="{D6BE39A6-33DB-5442-8B79-E6ACD01A0689}"/>
              </a:ext>
            </a:extLst>
          </p:cNvPr>
          <p:cNvSpPr>
            <a:spLocks noGrp="1"/>
          </p:cNvSpPr>
          <p:nvPr>
            <p:ph idx="1"/>
          </p:nvPr>
        </p:nvSpPr>
        <p:spPr>
          <a:xfrm>
            <a:off x="445626" y="4630577"/>
            <a:ext cx="8374284" cy="2048015"/>
          </a:xfrm>
        </p:spPr>
        <p:txBody>
          <a:bodyPr>
            <a:normAutofit/>
          </a:bodyPr>
          <a:lstStyle/>
          <a:p>
            <a:r>
              <a:rPr lang="en-US" sz="2400" dirty="0"/>
              <a:t>Cancer cells can have BOTH mutations AND copy number changes</a:t>
            </a:r>
          </a:p>
          <a:p>
            <a:r>
              <a:rPr lang="en-US" sz="2400" dirty="0"/>
              <a:t>Cancers that are difficult to treat often have complex </a:t>
            </a:r>
            <a:r>
              <a:rPr lang="en-US" sz="2400" b="1" i="1" dirty="0">
                <a:solidFill>
                  <a:srgbClr val="800000"/>
                </a:solidFill>
              </a:rPr>
              <a:t>karyotypes</a:t>
            </a:r>
          </a:p>
          <a:p>
            <a:endParaRPr lang="en-US" sz="2200" dirty="0"/>
          </a:p>
        </p:txBody>
      </p:sp>
      <p:pic>
        <p:nvPicPr>
          <p:cNvPr id="13" name="Picture 12">
            <a:extLst>
              <a:ext uri="{FF2B5EF4-FFF2-40B4-BE49-F238E27FC236}">
                <a16:creationId xmlns="" xmlns:a16="http://schemas.microsoft.com/office/drawing/2014/main" id="{AE5A6AE0-4EA4-1D4E-A1B4-9999B3FB6E78}"/>
              </a:ext>
            </a:extLst>
          </p:cNvPr>
          <p:cNvPicPr>
            <a:picLocks noChangeAspect="1"/>
          </p:cNvPicPr>
          <p:nvPr/>
        </p:nvPicPr>
        <p:blipFill>
          <a:blip r:embed="rId3"/>
          <a:stretch>
            <a:fillRect/>
          </a:stretch>
        </p:blipFill>
        <p:spPr>
          <a:xfrm>
            <a:off x="481967" y="1371322"/>
            <a:ext cx="8052767" cy="3236104"/>
          </a:xfrm>
          <a:prstGeom prst="rect">
            <a:avLst/>
          </a:prstGeom>
        </p:spPr>
      </p:pic>
    </p:spTree>
    <p:extLst>
      <p:ext uri="{BB962C8B-B14F-4D97-AF65-F5344CB8AC3E}">
        <p14:creationId xmlns:p14="http://schemas.microsoft.com/office/powerpoint/2010/main" val="364240033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2F44F31-B274-E54D-B111-2775055CAB32}"/>
              </a:ext>
            </a:extLst>
          </p:cNvPr>
          <p:cNvSpPr>
            <a:spLocks noGrp="1"/>
          </p:cNvSpPr>
          <p:nvPr>
            <p:ph type="title"/>
          </p:nvPr>
        </p:nvSpPr>
        <p:spPr/>
        <p:txBody>
          <a:bodyPr>
            <a:normAutofit fontScale="90000"/>
          </a:bodyPr>
          <a:lstStyle/>
          <a:p>
            <a:r>
              <a:rPr lang="en-US" dirty="0"/>
              <a:t>Somatic mutations cause proto-oncogene activation</a:t>
            </a:r>
          </a:p>
        </p:txBody>
      </p:sp>
      <p:sp>
        <p:nvSpPr>
          <p:cNvPr id="3" name="Content Placeholder 2">
            <a:extLst>
              <a:ext uri="{FF2B5EF4-FFF2-40B4-BE49-F238E27FC236}">
                <a16:creationId xmlns="" xmlns:a16="http://schemas.microsoft.com/office/drawing/2014/main" id="{E16E5576-E4A7-9F4F-8D2E-575420270F18}"/>
              </a:ext>
            </a:extLst>
          </p:cNvPr>
          <p:cNvSpPr>
            <a:spLocks noGrp="1"/>
          </p:cNvSpPr>
          <p:nvPr>
            <p:ph idx="1"/>
          </p:nvPr>
        </p:nvSpPr>
        <p:spPr/>
        <p:txBody>
          <a:bodyPr/>
          <a:lstStyle/>
          <a:p>
            <a:r>
              <a:rPr lang="en-US" dirty="0"/>
              <a:t>Changes in the structure of encoded protein</a:t>
            </a:r>
          </a:p>
          <a:p>
            <a:pPr lvl="1"/>
            <a:r>
              <a:rPr lang="en-US" dirty="0"/>
              <a:t>Point mutations</a:t>
            </a:r>
          </a:p>
          <a:p>
            <a:pPr lvl="1"/>
            <a:r>
              <a:rPr lang="en-US" dirty="0"/>
              <a:t>translocations</a:t>
            </a:r>
          </a:p>
          <a:p>
            <a:r>
              <a:rPr lang="en-US" dirty="0"/>
              <a:t>Elevated, deregulated expression of encoded protein</a:t>
            </a:r>
          </a:p>
          <a:p>
            <a:pPr lvl="1"/>
            <a:r>
              <a:rPr lang="en-US" dirty="0"/>
              <a:t>Amplification</a:t>
            </a:r>
          </a:p>
          <a:p>
            <a:pPr lvl="1"/>
            <a:r>
              <a:rPr lang="en-US" dirty="0"/>
              <a:t>translocations</a:t>
            </a:r>
          </a:p>
        </p:txBody>
      </p:sp>
    </p:spTree>
    <p:extLst>
      <p:ext uri="{BB962C8B-B14F-4D97-AF65-F5344CB8AC3E}">
        <p14:creationId xmlns:p14="http://schemas.microsoft.com/office/powerpoint/2010/main" val="196938722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558426-4A08-9E40-82A1-75ED806E17E4}"/>
              </a:ext>
            </a:extLst>
          </p:cNvPr>
          <p:cNvSpPr>
            <a:spLocks noGrp="1"/>
          </p:cNvSpPr>
          <p:nvPr>
            <p:ph type="title"/>
          </p:nvPr>
        </p:nvSpPr>
        <p:spPr/>
        <p:txBody>
          <a:bodyPr>
            <a:normAutofit/>
          </a:bodyPr>
          <a:lstStyle/>
          <a:p>
            <a:r>
              <a:rPr lang="en-US" dirty="0"/>
              <a:t>Oncogene activation</a:t>
            </a:r>
          </a:p>
        </p:txBody>
      </p:sp>
      <p:sp>
        <p:nvSpPr>
          <p:cNvPr id="3" name="Content Placeholder 2">
            <a:extLst>
              <a:ext uri="{FF2B5EF4-FFF2-40B4-BE49-F238E27FC236}">
                <a16:creationId xmlns="" xmlns:a16="http://schemas.microsoft.com/office/drawing/2014/main" id="{921A2487-55EB-3342-895E-FB4528A3C59A}"/>
              </a:ext>
            </a:extLst>
          </p:cNvPr>
          <p:cNvSpPr>
            <a:spLocks noGrp="1"/>
          </p:cNvSpPr>
          <p:nvPr>
            <p:ph idx="1"/>
          </p:nvPr>
        </p:nvSpPr>
        <p:spPr>
          <a:xfrm>
            <a:off x="462224" y="2200589"/>
            <a:ext cx="8262676" cy="4360985"/>
          </a:xfrm>
        </p:spPr>
        <p:txBody>
          <a:bodyPr>
            <a:normAutofit fontScale="92500"/>
          </a:bodyPr>
          <a:lstStyle/>
          <a:p>
            <a:pPr marL="0" indent="0">
              <a:buNone/>
            </a:pPr>
            <a:r>
              <a:rPr lang="en-US" dirty="0"/>
              <a:t>You are an oncologist and your patient has just been diagnosed with cancer. </a:t>
            </a:r>
            <a:r>
              <a:rPr lang="en-US" b="1" dirty="0"/>
              <a:t>You know that the </a:t>
            </a:r>
            <a:r>
              <a:rPr lang="en-US" b="1" i="1" dirty="0" err="1"/>
              <a:t>myc</a:t>
            </a:r>
            <a:r>
              <a:rPr lang="en-US" b="1" dirty="0"/>
              <a:t> oncogene is commonly altered in this type of cancer</a:t>
            </a:r>
            <a:r>
              <a:rPr lang="en-US" dirty="0"/>
              <a:t>, but before you can begin to define a therapeutic approach you need to confirm this and better understand the </a:t>
            </a:r>
            <a:r>
              <a:rPr lang="en-US" dirty="0" smtClean="0"/>
              <a:t>specific genomic </a:t>
            </a:r>
            <a:r>
              <a:rPr lang="en-US" dirty="0"/>
              <a:t>lesions in this patient’s </a:t>
            </a:r>
            <a:r>
              <a:rPr lang="en-US" i="1" dirty="0" err="1"/>
              <a:t>myc</a:t>
            </a:r>
            <a:r>
              <a:rPr lang="en-US" dirty="0"/>
              <a:t> gene.</a:t>
            </a:r>
          </a:p>
          <a:p>
            <a:r>
              <a:rPr lang="en-US" dirty="0"/>
              <a:t>Use the whiteboard and describe how the following lesions may lead to activation of an oncogene (each has several possibilities)</a:t>
            </a:r>
          </a:p>
          <a:p>
            <a:pPr lvl="1"/>
            <a:r>
              <a:rPr lang="en-US" dirty="0"/>
              <a:t>Replication error</a:t>
            </a:r>
          </a:p>
          <a:p>
            <a:pPr lvl="1"/>
            <a:r>
              <a:rPr lang="en-US" dirty="0"/>
              <a:t>DNA double strand break</a:t>
            </a:r>
          </a:p>
          <a:p>
            <a:pPr lvl="1"/>
            <a:r>
              <a:rPr lang="en-US" dirty="0"/>
              <a:t>Whole chromosome segregation error</a:t>
            </a:r>
          </a:p>
          <a:p>
            <a:r>
              <a:rPr lang="en-US" dirty="0" smtClean="0"/>
              <a:t>As </a:t>
            </a:r>
            <a:r>
              <a:rPr lang="en-US" dirty="0"/>
              <a:t>a clinician or researcher, what would you look at to confirm this </a:t>
            </a:r>
            <a:r>
              <a:rPr lang="en-US" dirty="0" err="1"/>
              <a:t>misregulation</a:t>
            </a:r>
            <a:r>
              <a:rPr lang="en-US" dirty="0"/>
              <a:t> and/or rule out other possibilities</a:t>
            </a:r>
          </a:p>
        </p:txBody>
      </p:sp>
      <p:sp>
        <p:nvSpPr>
          <p:cNvPr id="4" name="TextBox 3">
            <a:extLst>
              <a:ext uri="{FF2B5EF4-FFF2-40B4-BE49-F238E27FC236}">
                <a16:creationId xmlns="" xmlns:a16="http://schemas.microsoft.com/office/drawing/2014/main" id="{C15C29C6-F4FE-AF4D-AF65-14713751FC43}"/>
              </a:ext>
            </a:extLst>
          </p:cNvPr>
          <p:cNvSpPr txBox="1"/>
          <p:nvPr/>
        </p:nvSpPr>
        <p:spPr>
          <a:xfrm>
            <a:off x="462224" y="442525"/>
            <a:ext cx="2279791" cy="400110"/>
          </a:xfrm>
          <a:prstGeom prst="rect">
            <a:avLst/>
          </a:prstGeom>
          <a:noFill/>
        </p:spPr>
        <p:txBody>
          <a:bodyPr wrap="none" rtlCol="0">
            <a:spAutoFit/>
          </a:bodyPr>
          <a:lstStyle/>
          <a:p>
            <a:r>
              <a:rPr lang="en-US" sz="2000" dirty="0"/>
              <a:t>Group discussion</a:t>
            </a:r>
          </a:p>
        </p:txBody>
      </p:sp>
    </p:spTree>
    <p:extLst>
      <p:ext uri="{BB962C8B-B14F-4D97-AF65-F5344CB8AC3E}">
        <p14:creationId xmlns:p14="http://schemas.microsoft.com/office/powerpoint/2010/main" val="36952289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021EB8-6B98-8243-AD51-273561373D34}"/>
              </a:ext>
            </a:extLst>
          </p:cNvPr>
          <p:cNvSpPr>
            <a:spLocks noGrp="1"/>
          </p:cNvSpPr>
          <p:nvPr>
            <p:ph type="title"/>
          </p:nvPr>
        </p:nvSpPr>
        <p:spPr/>
        <p:txBody>
          <a:bodyPr>
            <a:normAutofit fontScale="90000"/>
          </a:bodyPr>
          <a:lstStyle/>
          <a:p>
            <a:r>
              <a:rPr lang="en-US" dirty="0"/>
              <a:t>Increases in the HER2 oncogene promote breast cancer</a:t>
            </a:r>
          </a:p>
        </p:txBody>
      </p:sp>
      <p:sp>
        <p:nvSpPr>
          <p:cNvPr id="3" name="Content Placeholder 2">
            <a:extLst>
              <a:ext uri="{FF2B5EF4-FFF2-40B4-BE49-F238E27FC236}">
                <a16:creationId xmlns="" xmlns:a16="http://schemas.microsoft.com/office/drawing/2014/main" id="{E9E0665D-5818-C545-96C6-C55AC317DDF6}"/>
              </a:ext>
            </a:extLst>
          </p:cNvPr>
          <p:cNvSpPr>
            <a:spLocks noGrp="1"/>
          </p:cNvSpPr>
          <p:nvPr>
            <p:ph idx="1"/>
          </p:nvPr>
        </p:nvSpPr>
        <p:spPr>
          <a:xfrm>
            <a:off x="723482" y="2216424"/>
            <a:ext cx="8078874" cy="4541091"/>
          </a:xfrm>
        </p:spPr>
        <p:txBody>
          <a:bodyPr>
            <a:normAutofit fontScale="92500" lnSpcReduction="10000"/>
          </a:bodyPr>
          <a:lstStyle/>
          <a:p>
            <a:pPr marL="0" indent="0">
              <a:buNone/>
            </a:pPr>
            <a:r>
              <a:rPr lang="en-US" dirty="0"/>
              <a:t>How are increased oncogene levels achieved?</a:t>
            </a:r>
          </a:p>
          <a:p>
            <a:r>
              <a:rPr lang="en-US" dirty="0"/>
              <a:t>This figure shows HER2 protein is increased in tumors 1, 2, 3 and 5</a:t>
            </a:r>
          </a:p>
          <a:p>
            <a:r>
              <a:rPr lang="en-US" dirty="0"/>
              <a:t>DNA is increased in only tumor 1</a:t>
            </a:r>
          </a:p>
          <a:p>
            <a:endParaRPr lang="en-US" dirty="0"/>
          </a:p>
          <a:p>
            <a:endParaRPr lang="en-US" dirty="0"/>
          </a:p>
          <a:p>
            <a:endParaRPr lang="en-US" dirty="0"/>
          </a:p>
          <a:p>
            <a:r>
              <a:rPr lang="en-US" dirty="0"/>
              <a:t>What type of chromosomal change could account for increased HER2 in tumor 1?</a:t>
            </a:r>
          </a:p>
          <a:p>
            <a:r>
              <a:rPr lang="en-US" dirty="0"/>
              <a:t>Is there a different explanation for how protein levels of HER2 might become elevated in tumors 2, 3 &amp; 5?</a:t>
            </a:r>
          </a:p>
        </p:txBody>
      </p:sp>
      <p:pic>
        <p:nvPicPr>
          <p:cNvPr id="4" name="Picture 2" descr="figure_04_04">
            <a:extLst>
              <a:ext uri="{FF2B5EF4-FFF2-40B4-BE49-F238E27FC236}">
                <a16:creationId xmlns="" xmlns:a16="http://schemas.microsoft.com/office/drawing/2014/main" id="{85823778-648D-C84E-AB91-31628DB8ED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496" t="1125" r="13030" b="85754"/>
          <a:stretch/>
        </p:blipFill>
        <p:spPr bwMode="auto">
          <a:xfrm>
            <a:off x="4863400" y="4114317"/>
            <a:ext cx="3285811" cy="1024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descr="figure_04_04">
            <a:extLst>
              <a:ext uri="{FF2B5EF4-FFF2-40B4-BE49-F238E27FC236}">
                <a16:creationId xmlns="" xmlns:a16="http://schemas.microsoft.com/office/drawing/2014/main" id="{7CDE3A62-4D31-C749-B8FB-6C2F13AC91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496" t="29507" r="13030" b="63277"/>
          <a:stretch/>
        </p:blipFill>
        <p:spPr bwMode="auto">
          <a:xfrm>
            <a:off x="4863401" y="3523196"/>
            <a:ext cx="3285811" cy="5636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 xmlns:a16="http://schemas.microsoft.com/office/drawing/2014/main" id="{2954EFF8-A81F-A34E-A53C-1B3F5C2F5D5A}"/>
              </a:ext>
            </a:extLst>
          </p:cNvPr>
          <p:cNvSpPr txBox="1"/>
          <p:nvPr/>
        </p:nvSpPr>
        <p:spPr>
          <a:xfrm>
            <a:off x="723482" y="4769919"/>
            <a:ext cx="1797287" cy="369332"/>
          </a:xfrm>
          <a:prstGeom prst="rect">
            <a:avLst/>
          </a:prstGeom>
          <a:noFill/>
        </p:spPr>
        <p:txBody>
          <a:bodyPr wrap="none" rtlCol="0">
            <a:spAutoFit/>
          </a:bodyPr>
          <a:lstStyle/>
          <a:p>
            <a:r>
              <a:rPr lang="en-US" dirty="0"/>
              <a:t>Mini discussion</a:t>
            </a:r>
          </a:p>
        </p:txBody>
      </p:sp>
    </p:spTree>
    <p:extLst>
      <p:ext uri="{BB962C8B-B14F-4D97-AF65-F5344CB8AC3E}">
        <p14:creationId xmlns:p14="http://schemas.microsoft.com/office/powerpoint/2010/main" val="27068631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021EB8-6B98-8243-AD51-273561373D34}"/>
              </a:ext>
            </a:extLst>
          </p:cNvPr>
          <p:cNvSpPr>
            <a:spLocks noGrp="1"/>
          </p:cNvSpPr>
          <p:nvPr>
            <p:ph type="title"/>
          </p:nvPr>
        </p:nvSpPr>
        <p:spPr/>
        <p:txBody>
          <a:bodyPr>
            <a:normAutofit fontScale="90000"/>
          </a:bodyPr>
          <a:lstStyle/>
          <a:p>
            <a:r>
              <a:rPr lang="en-US" dirty="0"/>
              <a:t>Varied ways to activate an oncogene</a:t>
            </a:r>
          </a:p>
        </p:txBody>
      </p:sp>
      <p:pic>
        <p:nvPicPr>
          <p:cNvPr id="8194" name="Picture 2" descr="http://78.media.tumblr.com/255accec0d4f037065298d2cd03b05e4/tumblr_inline_o1xc53ASMr1tlv3ul_500.png">
            <a:extLst>
              <a:ext uri="{FF2B5EF4-FFF2-40B4-BE49-F238E27FC236}">
                <a16:creationId xmlns="" xmlns:a16="http://schemas.microsoft.com/office/drawing/2014/main" id="{F4F67786-57BE-B54C-947F-7D60D4689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7300" y="2512087"/>
            <a:ext cx="7285055" cy="389021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 xmlns:a16="http://schemas.microsoft.com/office/drawing/2014/main" id="{E9E0665D-5818-C545-96C6-C55AC317DDF6}"/>
              </a:ext>
            </a:extLst>
          </p:cNvPr>
          <p:cNvSpPr>
            <a:spLocks noGrp="1"/>
          </p:cNvSpPr>
          <p:nvPr>
            <p:ph idx="1"/>
          </p:nvPr>
        </p:nvSpPr>
        <p:spPr>
          <a:xfrm>
            <a:off x="723481" y="2082885"/>
            <a:ext cx="8078874" cy="777985"/>
          </a:xfrm>
        </p:spPr>
        <p:txBody>
          <a:bodyPr>
            <a:normAutofit/>
          </a:bodyPr>
          <a:lstStyle/>
          <a:p>
            <a:pPr marL="0" indent="0">
              <a:buNone/>
            </a:pPr>
            <a:r>
              <a:rPr lang="en-US" dirty="0"/>
              <a:t>proto oncogenes can be activated by changes in gene number or expression…</a:t>
            </a:r>
          </a:p>
        </p:txBody>
      </p:sp>
      <p:sp>
        <p:nvSpPr>
          <p:cNvPr id="10" name="Rectangle 9">
            <a:extLst>
              <a:ext uri="{FF2B5EF4-FFF2-40B4-BE49-F238E27FC236}">
                <a16:creationId xmlns="" xmlns:a16="http://schemas.microsoft.com/office/drawing/2014/main" id="{37EB5DD8-FA4A-DF42-9513-60D939F47CFD}"/>
              </a:ext>
            </a:extLst>
          </p:cNvPr>
          <p:cNvSpPr/>
          <p:nvPr/>
        </p:nvSpPr>
        <p:spPr>
          <a:xfrm>
            <a:off x="1205802" y="2893925"/>
            <a:ext cx="2572378" cy="2461846"/>
          </a:xfrm>
          <a:prstGeom prst="rect">
            <a:avLst/>
          </a:prstGeom>
          <a:solidFill>
            <a:schemeClr val="bg1"/>
          </a:solidFill>
          <a:ln>
            <a:no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3" name="Picture 2" descr="figure_04_04">
            <a:extLst>
              <a:ext uri="{FF2B5EF4-FFF2-40B4-BE49-F238E27FC236}">
                <a16:creationId xmlns="" xmlns:a16="http://schemas.microsoft.com/office/drawing/2014/main" id="{8D91CDA1-4767-A341-BD5F-97D2F21068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496" t="1126" r="13030" b="63564"/>
          <a:stretch/>
        </p:blipFill>
        <p:spPr bwMode="auto">
          <a:xfrm>
            <a:off x="301449" y="3172577"/>
            <a:ext cx="3285811" cy="275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TextBox 10">
            <a:extLst>
              <a:ext uri="{FF2B5EF4-FFF2-40B4-BE49-F238E27FC236}">
                <a16:creationId xmlns="" xmlns:a16="http://schemas.microsoft.com/office/drawing/2014/main" id="{E4662FC4-7BF6-084F-BF4E-2F24F3008EFC}"/>
              </a:ext>
            </a:extLst>
          </p:cNvPr>
          <p:cNvSpPr txBox="1"/>
          <p:nvPr/>
        </p:nvSpPr>
        <p:spPr>
          <a:xfrm>
            <a:off x="472271" y="6120760"/>
            <a:ext cx="5543505" cy="369332"/>
          </a:xfrm>
          <a:prstGeom prst="rect">
            <a:avLst/>
          </a:prstGeom>
          <a:noFill/>
          <a:ln>
            <a:solidFill>
              <a:srgbClr val="800000"/>
            </a:solidFill>
          </a:ln>
        </p:spPr>
        <p:txBody>
          <a:bodyPr wrap="none" rtlCol="0">
            <a:spAutoFit/>
          </a:bodyPr>
          <a:lstStyle/>
          <a:p>
            <a:r>
              <a:rPr lang="en-US" dirty="0">
                <a:solidFill>
                  <a:srgbClr val="800000"/>
                </a:solidFill>
              </a:rPr>
              <a:t>Tumor 4 is also driven by HER2. How can this be?</a:t>
            </a:r>
          </a:p>
        </p:txBody>
      </p:sp>
      <p:sp>
        <p:nvSpPr>
          <p:cNvPr id="12" name="Rectangle 11">
            <a:extLst>
              <a:ext uri="{FF2B5EF4-FFF2-40B4-BE49-F238E27FC236}">
                <a16:creationId xmlns="" xmlns:a16="http://schemas.microsoft.com/office/drawing/2014/main" id="{F1725127-8506-764A-92EB-DAB79C081022}"/>
              </a:ext>
            </a:extLst>
          </p:cNvPr>
          <p:cNvSpPr/>
          <p:nvPr/>
        </p:nvSpPr>
        <p:spPr>
          <a:xfrm>
            <a:off x="1537396" y="3054698"/>
            <a:ext cx="321548" cy="2994409"/>
          </a:xfrm>
          <a:prstGeom prst="rect">
            <a:avLst/>
          </a:prstGeom>
          <a:noFill/>
          <a:ln w="38100">
            <a:solidFill>
              <a:srgbClr val="800000"/>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894127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021EB8-6B98-8243-AD51-273561373D34}"/>
              </a:ext>
            </a:extLst>
          </p:cNvPr>
          <p:cNvSpPr>
            <a:spLocks noGrp="1"/>
          </p:cNvSpPr>
          <p:nvPr>
            <p:ph type="title"/>
          </p:nvPr>
        </p:nvSpPr>
        <p:spPr/>
        <p:txBody>
          <a:bodyPr>
            <a:normAutofit fontScale="90000"/>
          </a:bodyPr>
          <a:lstStyle/>
          <a:p>
            <a:r>
              <a:rPr lang="en-US" dirty="0"/>
              <a:t>Varied ways to activate an oncogene</a:t>
            </a:r>
          </a:p>
        </p:txBody>
      </p:sp>
      <p:pic>
        <p:nvPicPr>
          <p:cNvPr id="8194" name="Picture 2" descr="http://78.media.tumblr.com/255accec0d4f037065298d2cd03b05e4/tumblr_inline_o1xc53ASMr1tlv3ul_500.png">
            <a:extLst>
              <a:ext uri="{FF2B5EF4-FFF2-40B4-BE49-F238E27FC236}">
                <a16:creationId xmlns="" xmlns:a16="http://schemas.microsoft.com/office/drawing/2014/main" id="{F4F67786-57BE-B54C-947F-7D60D4689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17300" y="2512087"/>
            <a:ext cx="7285055" cy="389021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 xmlns:a16="http://schemas.microsoft.com/office/drawing/2014/main" id="{E9E0665D-5818-C545-96C6-C55AC317DDF6}"/>
              </a:ext>
            </a:extLst>
          </p:cNvPr>
          <p:cNvSpPr>
            <a:spLocks noGrp="1"/>
          </p:cNvSpPr>
          <p:nvPr>
            <p:ph idx="1"/>
          </p:nvPr>
        </p:nvSpPr>
        <p:spPr>
          <a:xfrm>
            <a:off x="723481" y="2082885"/>
            <a:ext cx="8078874" cy="777985"/>
          </a:xfrm>
        </p:spPr>
        <p:txBody>
          <a:bodyPr>
            <a:normAutofit/>
          </a:bodyPr>
          <a:lstStyle/>
          <a:p>
            <a:pPr marL="0" indent="0">
              <a:buNone/>
            </a:pPr>
            <a:r>
              <a:rPr lang="en-US" dirty="0"/>
              <a:t>proto oncogenes can be activated by changes in gene number or expression…</a:t>
            </a:r>
          </a:p>
        </p:txBody>
      </p:sp>
      <p:sp>
        <p:nvSpPr>
          <p:cNvPr id="4" name="TextBox 3">
            <a:extLst>
              <a:ext uri="{FF2B5EF4-FFF2-40B4-BE49-F238E27FC236}">
                <a16:creationId xmlns="" xmlns:a16="http://schemas.microsoft.com/office/drawing/2014/main" id="{31A75B79-B8CB-1C4D-B25B-53DDC90EB1DD}"/>
              </a:ext>
            </a:extLst>
          </p:cNvPr>
          <p:cNvSpPr txBox="1"/>
          <p:nvPr/>
        </p:nvSpPr>
        <p:spPr>
          <a:xfrm>
            <a:off x="1055077" y="5908430"/>
            <a:ext cx="2281394" cy="369332"/>
          </a:xfrm>
          <a:prstGeom prst="rect">
            <a:avLst/>
          </a:prstGeom>
          <a:noFill/>
        </p:spPr>
        <p:txBody>
          <a:bodyPr wrap="none" rtlCol="0">
            <a:spAutoFit/>
          </a:bodyPr>
          <a:lstStyle/>
          <a:p>
            <a:r>
              <a:rPr lang="en-US" dirty="0">
                <a:solidFill>
                  <a:schemeClr val="tx1">
                    <a:lumMod val="65000"/>
                    <a:lumOff val="35000"/>
                  </a:schemeClr>
                </a:solidFill>
              </a:rPr>
              <a:t>…or gene function</a:t>
            </a:r>
          </a:p>
        </p:txBody>
      </p:sp>
      <p:sp>
        <p:nvSpPr>
          <p:cNvPr id="5" name="TextBox 4"/>
          <p:cNvSpPr txBox="1"/>
          <p:nvPr/>
        </p:nvSpPr>
        <p:spPr>
          <a:xfrm>
            <a:off x="508911" y="6402306"/>
            <a:ext cx="8293444" cy="369332"/>
          </a:xfrm>
          <a:prstGeom prst="rect">
            <a:avLst/>
          </a:prstGeom>
          <a:solidFill>
            <a:srgbClr val="FFFFFF"/>
          </a:solidFill>
          <a:ln w="38100" cmpd="sng">
            <a:solidFill>
              <a:srgbClr val="800000"/>
            </a:solidFill>
          </a:ln>
        </p:spPr>
        <p:txBody>
          <a:bodyPr wrap="none" rtlCol="0">
            <a:spAutoFit/>
          </a:bodyPr>
          <a:lstStyle/>
          <a:p>
            <a:r>
              <a:rPr lang="en-US" dirty="0" smtClean="0">
                <a:solidFill>
                  <a:srgbClr val="800000"/>
                </a:solidFill>
              </a:rPr>
              <a:t>What tools do we have to analyze many genes or many patients at one?</a:t>
            </a:r>
            <a:endParaRPr lang="en-US" dirty="0">
              <a:solidFill>
                <a:srgbClr val="800000"/>
              </a:solidFill>
            </a:endParaRPr>
          </a:p>
        </p:txBody>
      </p:sp>
    </p:spTree>
    <p:extLst>
      <p:ext uri="{BB962C8B-B14F-4D97-AF65-F5344CB8AC3E}">
        <p14:creationId xmlns:p14="http://schemas.microsoft.com/office/powerpoint/2010/main" val="18868659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140522-CA1A-0D45-8F55-5BC5A6723061}"/>
              </a:ext>
            </a:extLst>
          </p:cNvPr>
          <p:cNvSpPr>
            <a:spLocks noGrp="1"/>
          </p:cNvSpPr>
          <p:nvPr>
            <p:ph type="title"/>
          </p:nvPr>
        </p:nvSpPr>
        <p:spPr/>
        <p:txBody>
          <a:bodyPr/>
          <a:lstStyle/>
          <a:p>
            <a:r>
              <a:rPr lang="en-US" dirty="0"/>
              <a:t>Cancer is a genetic disease</a:t>
            </a:r>
          </a:p>
        </p:txBody>
      </p:sp>
      <p:sp>
        <p:nvSpPr>
          <p:cNvPr id="3" name="Content Placeholder 2">
            <a:extLst>
              <a:ext uri="{FF2B5EF4-FFF2-40B4-BE49-F238E27FC236}">
                <a16:creationId xmlns:a16="http://schemas.microsoft.com/office/drawing/2014/main" xmlns="" id="{77660087-C05E-8842-97F1-D8044A116B4D}"/>
              </a:ext>
            </a:extLst>
          </p:cNvPr>
          <p:cNvSpPr>
            <a:spLocks noGrp="1"/>
          </p:cNvSpPr>
          <p:nvPr>
            <p:ph idx="1"/>
          </p:nvPr>
        </p:nvSpPr>
        <p:spPr>
          <a:xfrm>
            <a:off x="897254" y="2236469"/>
            <a:ext cx="7610476" cy="3670767"/>
          </a:xfrm>
        </p:spPr>
        <p:txBody>
          <a:bodyPr/>
          <a:lstStyle/>
          <a:p>
            <a:r>
              <a:rPr lang="en-US" dirty="0" smtClean="0"/>
              <a:t>Most </a:t>
            </a:r>
            <a:r>
              <a:rPr lang="en-US" dirty="0"/>
              <a:t>cancers are driven by 6-9 different gene mutations</a:t>
            </a:r>
          </a:p>
        </p:txBody>
      </p:sp>
      <p:pic>
        <p:nvPicPr>
          <p:cNvPr id="5" name="Picture 4">
            <a:extLst>
              <a:ext uri="{FF2B5EF4-FFF2-40B4-BE49-F238E27FC236}">
                <a16:creationId xmlns:a16="http://schemas.microsoft.com/office/drawing/2014/main" xmlns="" id="{63DF6E89-4A2F-B84D-A5AC-6C1C1110FF4A}"/>
              </a:ext>
            </a:extLst>
          </p:cNvPr>
          <p:cNvPicPr>
            <a:picLocks noChangeAspect="1"/>
          </p:cNvPicPr>
          <p:nvPr/>
        </p:nvPicPr>
        <p:blipFill>
          <a:blip r:embed="rId3"/>
          <a:stretch>
            <a:fillRect/>
          </a:stretch>
        </p:blipFill>
        <p:spPr>
          <a:xfrm>
            <a:off x="1350923" y="2901354"/>
            <a:ext cx="6636572" cy="3608195"/>
          </a:xfrm>
          <a:prstGeom prst="rect">
            <a:avLst/>
          </a:prstGeom>
        </p:spPr>
      </p:pic>
    </p:spTree>
    <p:extLst>
      <p:ext uri="{BB962C8B-B14F-4D97-AF65-F5344CB8AC3E}">
        <p14:creationId xmlns:p14="http://schemas.microsoft.com/office/powerpoint/2010/main" val="67984622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CBB5F7C8-F922-7242-BE01-3B6B504FE07C}"/>
              </a:ext>
            </a:extLst>
          </p:cNvPr>
          <p:cNvPicPr>
            <a:picLocks noChangeAspect="1"/>
          </p:cNvPicPr>
          <p:nvPr/>
        </p:nvPicPr>
        <p:blipFill rotWithShape="1">
          <a:blip r:embed="rId3"/>
          <a:srcRect l="3754" t="3830" r="7246" b="1974"/>
          <a:stretch/>
        </p:blipFill>
        <p:spPr>
          <a:xfrm rot="16200000">
            <a:off x="625698" y="747279"/>
            <a:ext cx="5470860" cy="6366322"/>
          </a:xfrm>
          <a:prstGeom prst="rect">
            <a:avLst/>
          </a:prstGeom>
        </p:spPr>
      </p:pic>
      <p:sp>
        <p:nvSpPr>
          <p:cNvPr id="2" name="Title 1">
            <a:extLst>
              <a:ext uri="{FF2B5EF4-FFF2-40B4-BE49-F238E27FC236}">
                <a16:creationId xmlns:a16="http://schemas.microsoft.com/office/drawing/2014/main" xmlns="" id="{7D995032-A0FC-444F-8187-8429F70E0ADA}"/>
              </a:ext>
            </a:extLst>
          </p:cNvPr>
          <p:cNvSpPr>
            <a:spLocks noGrp="1"/>
          </p:cNvSpPr>
          <p:nvPr>
            <p:ph type="title"/>
          </p:nvPr>
        </p:nvSpPr>
        <p:spPr>
          <a:xfrm>
            <a:off x="0" y="110064"/>
            <a:ext cx="9074426" cy="1182023"/>
          </a:xfrm>
        </p:spPr>
        <p:txBody>
          <a:bodyPr>
            <a:normAutofit fontScale="90000"/>
          </a:bodyPr>
          <a:lstStyle/>
          <a:p>
            <a:r>
              <a:rPr lang="en-US" dirty="0"/>
              <a:t>Cancer genes are found throughout the genome</a:t>
            </a:r>
          </a:p>
        </p:txBody>
      </p:sp>
      <p:sp>
        <p:nvSpPr>
          <p:cNvPr id="5" name="TextBox 4">
            <a:extLst>
              <a:ext uri="{FF2B5EF4-FFF2-40B4-BE49-F238E27FC236}">
                <a16:creationId xmlns:a16="http://schemas.microsoft.com/office/drawing/2014/main" xmlns="" id="{0B22E77D-3143-0746-8555-C91E5D59CE38}"/>
              </a:ext>
            </a:extLst>
          </p:cNvPr>
          <p:cNvSpPr txBox="1"/>
          <p:nvPr/>
        </p:nvSpPr>
        <p:spPr>
          <a:xfrm>
            <a:off x="6587769" y="1644780"/>
            <a:ext cx="2420974" cy="4770537"/>
          </a:xfrm>
          <a:prstGeom prst="rect">
            <a:avLst/>
          </a:prstGeom>
          <a:noFill/>
          <a:ln>
            <a:solidFill>
              <a:srgbClr val="800000"/>
            </a:solidFill>
          </a:ln>
        </p:spPr>
        <p:txBody>
          <a:bodyPr wrap="square" rtlCol="0">
            <a:spAutoFit/>
          </a:bodyPr>
          <a:lstStyle/>
          <a:p>
            <a:pPr marL="285750" indent="-285750">
              <a:buFont typeface="Arial"/>
              <a:buChar char="•"/>
            </a:pPr>
            <a:r>
              <a:rPr lang="en-US" sz="1600" dirty="0" smtClean="0"/>
              <a:t>Are mutations in cancer genes the only mutations happening?</a:t>
            </a:r>
          </a:p>
          <a:p>
            <a:pPr marL="285750" indent="-285750">
              <a:buFont typeface="Arial"/>
              <a:buChar char="•"/>
            </a:pPr>
            <a:endParaRPr lang="en-US" sz="1600" b="1" i="1" dirty="0" smtClean="0"/>
          </a:p>
          <a:p>
            <a:pPr marL="285750" indent="-285750">
              <a:buFont typeface="Arial"/>
              <a:buChar char="•"/>
            </a:pPr>
            <a:r>
              <a:rPr lang="en-US" sz="1600" b="1" i="1" dirty="0" smtClean="0"/>
              <a:t>NO! Mutations are (mostly) random and also occurring in non-cancer genes</a:t>
            </a:r>
          </a:p>
          <a:p>
            <a:pPr marL="285750" indent="-285750">
              <a:buFont typeface="Arial"/>
              <a:buChar char="•"/>
            </a:pPr>
            <a:endParaRPr lang="en-US" sz="1600" b="1" i="1" dirty="0" smtClean="0">
              <a:solidFill>
                <a:srgbClr val="800000"/>
              </a:solidFill>
            </a:endParaRPr>
          </a:p>
          <a:p>
            <a:pPr marL="285750" indent="-285750">
              <a:buFont typeface="Arial"/>
              <a:buChar char="•"/>
            </a:pPr>
            <a:r>
              <a:rPr lang="en-US" sz="1600" b="1" i="1" dirty="0" smtClean="0">
                <a:solidFill>
                  <a:srgbClr val="800000"/>
                </a:solidFill>
              </a:rPr>
              <a:t>Carrier </a:t>
            </a:r>
            <a:r>
              <a:rPr lang="en-US" sz="1600" b="1" i="1" dirty="0">
                <a:solidFill>
                  <a:srgbClr val="800000"/>
                </a:solidFill>
              </a:rPr>
              <a:t>mutations </a:t>
            </a:r>
            <a:r>
              <a:rPr lang="en-US" sz="1600" dirty="0"/>
              <a:t>and </a:t>
            </a:r>
            <a:r>
              <a:rPr lang="en-US" sz="1600" b="1" i="1" dirty="0">
                <a:solidFill>
                  <a:srgbClr val="800000"/>
                </a:solidFill>
              </a:rPr>
              <a:t>driver mutations </a:t>
            </a:r>
            <a:r>
              <a:rPr lang="en-US" sz="1600" dirty="0"/>
              <a:t>may have the same underlying cause, but only driver mutations </a:t>
            </a:r>
            <a:r>
              <a:rPr lang="en-US" sz="1600" b="1" dirty="0">
                <a:solidFill>
                  <a:srgbClr val="800000"/>
                </a:solidFill>
              </a:rPr>
              <a:t>cause</a:t>
            </a:r>
            <a:r>
              <a:rPr lang="en-US" sz="1600" dirty="0"/>
              <a:t> the cancer. </a:t>
            </a:r>
          </a:p>
        </p:txBody>
      </p:sp>
    </p:spTree>
    <p:extLst>
      <p:ext uri="{BB962C8B-B14F-4D97-AF65-F5344CB8AC3E}">
        <p14:creationId xmlns:p14="http://schemas.microsoft.com/office/powerpoint/2010/main" val="18976372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140522-CA1A-0D45-8F55-5BC5A6723061}"/>
              </a:ext>
            </a:extLst>
          </p:cNvPr>
          <p:cNvSpPr>
            <a:spLocks noGrp="1"/>
          </p:cNvSpPr>
          <p:nvPr>
            <p:ph type="title"/>
          </p:nvPr>
        </p:nvSpPr>
        <p:spPr/>
        <p:txBody>
          <a:bodyPr>
            <a:normAutofit fontScale="90000"/>
          </a:bodyPr>
          <a:lstStyle/>
          <a:p>
            <a:r>
              <a:rPr lang="en-US" dirty="0" smtClean="0"/>
              <a:t>Cancer incidence increases with age</a:t>
            </a:r>
            <a:endParaRPr lang="en-US" dirty="0"/>
          </a:p>
        </p:txBody>
      </p:sp>
      <p:sp>
        <p:nvSpPr>
          <p:cNvPr id="3" name="Content Placeholder 2">
            <a:extLst>
              <a:ext uri="{FF2B5EF4-FFF2-40B4-BE49-F238E27FC236}">
                <a16:creationId xmlns:a16="http://schemas.microsoft.com/office/drawing/2014/main" xmlns="" id="{77660087-C05E-8842-97F1-D8044A116B4D}"/>
              </a:ext>
            </a:extLst>
          </p:cNvPr>
          <p:cNvSpPr>
            <a:spLocks noGrp="1"/>
          </p:cNvSpPr>
          <p:nvPr>
            <p:ph idx="1"/>
          </p:nvPr>
        </p:nvSpPr>
        <p:spPr>
          <a:xfrm>
            <a:off x="897254" y="2058839"/>
            <a:ext cx="7610476" cy="3670767"/>
          </a:xfrm>
        </p:spPr>
        <p:txBody>
          <a:bodyPr/>
          <a:lstStyle/>
          <a:p>
            <a:r>
              <a:rPr lang="en-US" dirty="0" smtClean="0"/>
              <a:t>Why?</a:t>
            </a:r>
          </a:p>
          <a:p>
            <a:pPr marL="0" indent="0">
              <a:buNone/>
            </a:pPr>
            <a:endParaRPr lang="en-US" dirty="0"/>
          </a:p>
        </p:txBody>
      </p:sp>
    </p:spTree>
    <p:extLst>
      <p:ext uri="{BB962C8B-B14F-4D97-AF65-F5344CB8AC3E}">
        <p14:creationId xmlns:p14="http://schemas.microsoft.com/office/powerpoint/2010/main" val="248063027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140522-CA1A-0D45-8F55-5BC5A6723061}"/>
              </a:ext>
            </a:extLst>
          </p:cNvPr>
          <p:cNvSpPr>
            <a:spLocks noGrp="1"/>
          </p:cNvSpPr>
          <p:nvPr>
            <p:ph type="title"/>
          </p:nvPr>
        </p:nvSpPr>
        <p:spPr/>
        <p:txBody>
          <a:bodyPr>
            <a:normAutofit fontScale="90000"/>
          </a:bodyPr>
          <a:lstStyle/>
          <a:p>
            <a:r>
              <a:rPr lang="en-US" dirty="0"/>
              <a:t>Cancer incidence increases with age</a:t>
            </a:r>
          </a:p>
        </p:txBody>
      </p:sp>
      <p:sp>
        <p:nvSpPr>
          <p:cNvPr id="3" name="Content Placeholder 2">
            <a:extLst>
              <a:ext uri="{FF2B5EF4-FFF2-40B4-BE49-F238E27FC236}">
                <a16:creationId xmlns:a16="http://schemas.microsoft.com/office/drawing/2014/main" xmlns="" id="{77660087-C05E-8842-97F1-D8044A116B4D}"/>
              </a:ext>
            </a:extLst>
          </p:cNvPr>
          <p:cNvSpPr>
            <a:spLocks noGrp="1"/>
          </p:cNvSpPr>
          <p:nvPr>
            <p:ph idx="1"/>
          </p:nvPr>
        </p:nvSpPr>
        <p:spPr>
          <a:xfrm>
            <a:off x="897254" y="2058839"/>
            <a:ext cx="7610476" cy="3670767"/>
          </a:xfrm>
        </p:spPr>
        <p:txBody>
          <a:bodyPr/>
          <a:lstStyle/>
          <a:p>
            <a:r>
              <a:rPr lang="en-US" dirty="0"/>
              <a:t>Cancer arises from the accumulation of genetic changes (mutations</a:t>
            </a:r>
            <a:r>
              <a:rPr lang="en-US" dirty="0" smtClean="0"/>
              <a:t>) over time</a:t>
            </a:r>
          </a:p>
          <a:p>
            <a:r>
              <a:rPr lang="en-US" dirty="0" smtClean="0"/>
              <a:t>Combinations of mutations leads to transformation</a:t>
            </a:r>
          </a:p>
          <a:p>
            <a:pPr marL="0" indent="0">
              <a:buNone/>
            </a:pPr>
            <a:endParaRPr lang="en-US" dirty="0"/>
          </a:p>
        </p:txBody>
      </p:sp>
      <p:pic>
        <p:nvPicPr>
          <p:cNvPr id="7" name="Content Placeholder 4">
            <a:extLst>
              <a:ext uri="{FF2B5EF4-FFF2-40B4-BE49-F238E27FC236}">
                <a16:creationId xmlns:a16="http://schemas.microsoft.com/office/drawing/2014/main" xmlns="" id="{077365AC-9859-4A40-895E-7B2906A5E689}"/>
              </a:ext>
            </a:extLst>
          </p:cNvPr>
          <p:cNvPicPr>
            <a:picLocks noChangeAspect="1"/>
          </p:cNvPicPr>
          <p:nvPr/>
        </p:nvPicPr>
        <p:blipFill rotWithShape="1">
          <a:blip r:embed="rId3"/>
          <a:srcRect t="40042" b="8086"/>
          <a:stretch/>
        </p:blipFill>
        <p:spPr>
          <a:xfrm>
            <a:off x="952788" y="3331486"/>
            <a:ext cx="7178236" cy="2880161"/>
          </a:xfrm>
          <a:prstGeom prst="rect">
            <a:avLst/>
          </a:prstGeom>
        </p:spPr>
      </p:pic>
      <p:sp>
        <p:nvSpPr>
          <p:cNvPr id="5" name="Rectangle 4"/>
          <p:cNvSpPr/>
          <p:nvPr/>
        </p:nvSpPr>
        <p:spPr>
          <a:xfrm>
            <a:off x="610420" y="6162422"/>
            <a:ext cx="7984693" cy="584776"/>
          </a:xfrm>
          <a:prstGeom prst="rect">
            <a:avLst/>
          </a:prstGeom>
          <a:ln w="38100" cmpd="sng">
            <a:solidFill>
              <a:srgbClr val="0000FF"/>
            </a:solidFill>
          </a:ln>
        </p:spPr>
        <p:txBody>
          <a:bodyPr wrap="square">
            <a:spAutoFit/>
          </a:bodyPr>
          <a:lstStyle/>
          <a:p>
            <a:r>
              <a:rPr lang="en-US" sz="1600" dirty="0">
                <a:solidFill>
                  <a:srgbClr val="0000FF"/>
                </a:solidFill>
              </a:rPr>
              <a:t>Cells continue to acquire mutations as the cancer evolves </a:t>
            </a:r>
            <a:r>
              <a:rPr lang="en-US" sz="1600" dirty="0">
                <a:solidFill>
                  <a:srgbClr val="0000FF"/>
                </a:solidFill>
                <a:sym typeface="Wingdings" pitchFamily="2" charset="2"/>
              </a:rPr>
              <a:t> contributes to </a:t>
            </a:r>
            <a:r>
              <a:rPr lang="en-US" sz="1600" b="1" i="1" dirty="0">
                <a:solidFill>
                  <a:srgbClr val="0000FF"/>
                </a:solidFill>
                <a:sym typeface="Wingdings" pitchFamily="2" charset="2"/>
              </a:rPr>
              <a:t>genetic heterogeneity </a:t>
            </a:r>
            <a:r>
              <a:rPr lang="en-US" sz="1600" dirty="0">
                <a:solidFill>
                  <a:srgbClr val="0000FF"/>
                </a:solidFill>
                <a:sym typeface="Wingdings" pitchFamily="2" charset="2"/>
              </a:rPr>
              <a:t>in the tumor</a:t>
            </a:r>
            <a:endParaRPr lang="en-US" sz="1600" dirty="0">
              <a:solidFill>
                <a:srgbClr val="0000FF"/>
              </a:solidFill>
            </a:endParaRPr>
          </a:p>
        </p:txBody>
      </p:sp>
    </p:spTree>
    <p:extLst>
      <p:ext uri="{BB962C8B-B14F-4D97-AF65-F5344CB8AC3E}">
        <p14:creationId xmlns:p14="http://schemas.microsoft.com/office/powerpoint/2010/main" val="5724974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9160"/>
            <a:ext cx="8229600" cy="990600"/>
          </a:xfrm>
        </p:spPr>
        <p:txBody>
          <a:bodyPr/>
          <a:lstStyle/>
          <a:p>
            <a:pPr algn="ctr"/>
            <a:r>
              <a:rPr lang="en-US" dirty="0"/>
              <a:t>Cancer Cell Evolution</a:t>
            </a:r>
          </a:p>
        </p:txBody>
      </p:sp>
      <p:sp>
        <p:nvSpPr>
          <p:cNvPr id="43" name="TextBox 42"/>
          <p:cNvSpPr txBox="1"/>
          <p:nvPr/>
        </p:nvSpPr>
        <p:spPr>
          <a:xfrm>
            <a:off x="212938" y="1258014"/>
            <a:ext cx="8707666" cy="707886"/>
          </a:xfrm>
          <a:prstGeom prst="rect">
            <a:avLst/>
          </a:prstGeom>
          <a:noFill/>
        </p:spPr>
        <p:txBody>
          <a:bodyPr wrap="square" rtlCol="0">
            <a:spAutoFit/>
          </a:bodyPr>
          <a:lstStyle/>
          <a:p>
            <a:pPr algn="ctr"/>
            <a:r>
              <a:rPr lang="en-US" sz="2000" b="1" dirty="0"/>
              <a:t>Aneuploidy enables cancer cells to evolve resistance</a:t>
            </a:r>
          </a:p>
          <a:p>
            <a:pPr algn="ctr"/>
            <a:r>
              <a:rPr lang="en-US" sz="2000" b="1" dirty="0"/>
              <a:t>to cancer therapies </a:t>
            </a:r>
          </a:p>
        </p:txBody>
      </p:sp>
      <p:sp>
        <p:nvSpPr>
          <p:cNvPr id="44" name="TextBox 43"/>
          <p:cNvSpPr txBox="1"/>
          <p:nvPr/>
        </p:nvSpPr>
        <p:spPr>
          <a:xfrm>
            <a:off x="3505200" y="2722979"/>
            <a:ext cx="5415404" cy="3724097"/>
          </a:xfrm>
          <a:prstGeom prst="rect">
            <a:avLst/>
          </a:prstGeom>
          <a:noFill/>
          <a:ln>
            <a:solidFill>
              <a:srgbClr val="5C697C"/>
            </a:solidFill>
          </a:ln>
        </p:spPr>
        <p:txBody>
          <a:bodyPr wrap="square" rtlCol="0">
            <a:spAutoFit/>
          </a:bodyPr>
          <a:lstStyle/>
          <a:p>
            <a:pPr algn="ctr"/>
            <a:r>
              <a:rPr lang="en-US" sz="2000" dirty="0" smtClean="0">
                <a:solidFill>
                  <a:schemeClr val="accent5">
                    <a:lumMod val="75000"/>
                  </a:schemeClr>
                </a:solidFill>
              </a:rPr>
              <a:t>Ongoing mutations:</a:t>
            </a:r>
            <a:endParaRPr lang="en-US" sz="2000" dirty="0">
              <a:solidFill>
                <a:schemeClr val="accent5">
                  <a:lumMod val="75000"/>
                </a:schemeClr>
              </a:solidFill>
            </a:endParaRPr>
          </a:p>
          <a:p>
            <a:pPr algn="ctr"/>
            <a:endParaRPr lang="en-US" dirty="0"/>
          </a:p>
          <a:p>
            <a:pPr marL="285750" indent="-285750">
              <a:buFont typeface="Arial"/>
              <a:buChar char="•"/>
            </a:pPr>
            <a:r>
              <a:rPr lang="en-US" dirty="0">
                <a:solidFill>
                  <a:srgbClr val="5C697C"/>
                </a:solidFill>
              </a:rPr>
              <a:t>Very heterogeneous in a few division cycles</a:t>
            </a:r>
          </a:p>
          <a:p>
            <a:pPr lvl="1"/>
            <a:r>
              <a:rPr lang="en-US" b="1" dirty="0">
                <a:solidFill>
                  <a:srgbClr val="5C697C"/>
                </a:solidFill>
                <a:sym typeface="Wingdings"/>
              </a:rPr>
              <a:t> </a:t>
            </a:r>
            <a:r>
              <a:rPr lang="en-US" b="1" dirty="0">
                <a:solidFill>
                  <a:srgbClr val="5C697C"/>
                </a:solidFill>
              </a:rPr>
              <a:t>Different (colored) cells have different </a:t>
            </a:r>
            <a:r>
              <a:rPr lang="en-US" b="1" dirty="0" smtClean="0">
                <a:solidFill>
                  <a:srgbClr val="5C697C"/>
                </a:solidFill>
              </a:rPr>
              <a:t>mutations</a:t>
            </a:r>
            <a:endParaRPr lang="en-US" b="1" dirty="0">
              <a:solidFill>
                <a:srgbClr val="5C697C"/>
              </a:solidFill>
            </a:endParaRPr>
          </a:p>
          <a:p>
            <a:pPr marL="285750" indent="-285750">
              <a:buFont typeface="Arial"/>
              <a:buChar char="•"/>
            </a:pPr>
            <a:endParaRPr lang="en-US" dirty="0">
              <a:solidFill>
                <a:srgbClr val="5C697C"/>
              </a:solidFill>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rgbClr val="5C697C"/>
              </a:solidFill>
              <a:sym typeface="Wingdings"/>
            </a:endParaRPr>
          </a:p>
          <a:p>
            <a:pPr marL="285750" indent="-285750">
              <a:buFont typeface="Arial"/>
              <a:buChar char="•"/>
            </a:pPr>
            <a:endParaRPr lang="en-US" dirty="0">
              <a:solidFill>
                <a:schemeClr val="bg1"/>
              </a:solidFill>
              <a:sym typeface="Wingdings"/>
            </a:endParaRPr>
          </a:p>
        </p:txBody>
      </p:sp>
      <p:sp>
        <p:nvSpPr>
          <p:cNvPr id="45" name="Oval 44"/>
          <p:cNvSpPr/>
          <p:nvPr/>
        </p:nvSpPr>
        <p:spPr>
          <a:xfrm>
            <a:off x="1625600" y="3759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Oval 45"/>
          <p:cNvSpPr/>
          <p:nvPr/>
        </p:nvSpPr>
        <p:spPr>
          <a:xfrm>
            <a:off x="1835150" y="39116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p:cNvSpPr/>
          <p:nvPr/>
        </p:nvSpPr>
        <p:spPr>
          <a:xfrm>
            <a:off x="1473200" y="39878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p:cNvSpPr/>
          <p:nvPr/>
        </p:nvSpPr>
        <p:spPr>
          <a:xfrm>
            <a:off x="168275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p:cNvSpPr/>
          <p:nvPr/>
        </p:nvSpPr>
        <p:spPr>
          <a:xfrm>
            <a:off x="1835150" y="42926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p:cNvSpPr/>
          <p:nvPr/>
        </p:nvSpPr>
        <p:spPr>
          <a:xfrm>
            <a:off x="2101850" y="40640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p:cNvSpPr/>
          <p:nvPr/>
        </p:nvSpPr>
        <p:spPr>
          <a:xfrm>
            <a:off x="1238250" y="36449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120650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1625600" y="45339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2101850" y="44196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p:cNvSpPr/>
          <p:nvPr/>
        </p:nvSpPr>
        <p:spPr>
          <a:xfrm>
            <a:off x="1358900" y="44450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p:cNvSpPr/>
          <p:nvPr/>
        </p:nvSpPr>
        <p:spPr>
          <a:xfrm>
            <a:off x="1003300" y="4356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1778000" y="3505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p:cNvSpPr/>
          <p:nvPr/>
        </p:nvSpPr>
        <p:spPr>
          <a:xfrm>
            <a:off x="2089150" y="36068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1473200" y="3378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p:cNvSpPr/>
          <p:nvPr/>
        </p:nvSpPr>
        <p:spPr>
          <a:xfrm>
            <a:off x="1066800" y="38354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p:cNvSpPr/>
          <p:nvPr/>
        </p:nvSpPr>
        <p:spPr>
          <a:xfrm>
            <a:off x="1790700" y="3175000"/>
            <a:ext cx="419100" cy="457200"/>
          </a:xfrm>
          <a:prstGeom prst="ellipse">
            <a:avLst/>
          </a:prstGeom>
          <a:solidFill>
            <a:schemeClr val="bg2">
              <a:lumMod val="5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1485900" y="3048000"/>
            <a:ext cx="419100" cy="457200"/>
          </a:xfrm>
          <a:prstGeom prst="ellipse">
            <a:avLst/>
          </a:prstGeom>
          <a:solidFill>
            <a:schemeClr val="bg2">
              <a:lumMod val="5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p:cNvSpPr/>
          <p:nvPr/>
        </p:nvSpPr>
        <p:spPr>
          <a:xfrm>
            <a:off x="1955800" y="47371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p:cNvSpPr/>
          <p:nvPr/>
        </p:nvSpPr>
        <p:spPr>
          <a:xfrm>
            <a:off x="2374900" y="42164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p:cNvSpPr/>
          <p:nvPr/>
        </p:nvSpPr>
        <p:spPr>
          <a:xfrm>
            <a:off x="2374900" y="3759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p:cNvSpPr/>
          <p:nvPr/>
        </p:nvSpPr>
        <p:spPr>
          <a:xfrm>
            <a:off x="2101850" y="3281779"/>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1460500" y="4737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p:cNvSpPr/>
          <p:nvPr/>
        </p:nvSpPr>
        <p:spPr>
          <a:xfrm>
            <a:off x="1104900" y="4648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Oval 68"/>
          <p:cNvSpPr/>
          <p:nvPr/>
        </p:nvSpPr>
        <p:spPr>
          <a:xfrm>
            <a:off x="984250" y="34290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p:cNvSpPr/>
          <p:nvPr/>
        </p:nvSpPr>
        <p:spPr>
          <a:xfrm>
            <a:off x="1219200" y="31623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Oval 70"/>
          <p:cNvSpPr/>
          <p:nvPr/>
        </p:nvSpPr>
        <p:spPr>
          <a:xfrm>
            <a:off x="762000" y="36195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Oval 71"/>
          <p:cNvSpPr/>
          <p:nvPr/>
        </p:nvSpPr>
        <p:spPr>
          <a:xfrm>
            <a:off x="2254250" y="46355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Oval 72"/>
          <p:cNvSpPr/>
          <p:nvPr/>
        </p:nvSpPr>
        <p:spPr>
          <a:xfrm>
            <a:off x="1695450" y="49022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Oval 73"/>
          <p:cNvSpPr/>
          <p:nvPr/>
        </p:nvSpPr>
        <p:spPr>
          <a:xfrm>
            <a:off x="83185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p:cNvSpPr/>
          <p:nvPr/>
        </p:nvSpPr>
        <p:spPr>
          <a:xfrm>
            <a:off x="666750" y="39370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Oval 75"/>
          <p:cNvSpPr/>
          <p:nvPr/>
        </p:nvSpPr>
        <p:spPr>
          <a:xfrm>
            <a:off x="692150" y="4394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89054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dissolve">
                                      <p:cBhvr>
                                        <p:cTn id="7" dur="500"/>
                                        <p:tgtEl>
                                          <p:spTgt spid="5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1"/>
                                        </p:tgtEl>
                                        <p:attrNameLst>
                                          <p:attrName>style.visibility</p:attrName>
                                        </p:attrNameLst>
                                      </p:cBhvr>
                                      <p:to>
                                        <p:strVal val="visible"/>
                                      </p:to>
                                    </p:set>
                                    <p:animEffect transition="in" filter="dissolve">
                                      <p:cBhvr>
                                        <p:cTn id="10" dur="500"/>
                                        <p:tgtEl>
                                          <p:spTgt spid="51"/>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dissolve">
                                      <p:cBhvr>
                                        <p:cTn id="13" dur="500"/>
                                        <p:tgtEl>
                                          <p:spTgt spid="4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dissolve">
                                      <p:cBhvr>
                                        <p:cTn id="16" dur="500"/>
                                        <p:tgtEl>
                                          <p:spTgt spid="50"/>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dissolve">
                                      <p:cBhvr>
                                        <p:cTn id="21" dur="500"/>
                                        <p:tgtEl>
                                          <p:spTgt spid="60"/>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6"/>
                                        </p:tgtEl>
                                        <p:attrNameLst>
                                          <p:attrName>style.visibility</p:attrName>
                                        </p:attrNameLst>
                                      </p:cBhvr>
                                      <p:to>
                                        <p:strVal val="visible"/>
                                      </p:to>
                                    </p:set>
                                    <p:animEffect transition="in" filter="dissolve">
                                      <p:cBhvr>
                                        <p:cTn id="24" dur="500"/>
                                        <p:tgtEl>
                                          <p:spTgt spid="56"/>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dissolve">
                                      <p:cBhvr>
                                        <p:cTn id="27" dur="500"/>
                                        <p:tgtEl>
                                          <p:spTgt spid="55"/>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53"/>
                                        </p:tgtEl>
                                        <p:attrNameLst>
                                          <p:attrName>style.visibility</p:attrName>
                                        </p:attrNameLst>
                                      </p:cBhvr>
                                      <p:to>
                                        <p:strVal val="visible"/>
                                      </p:to>
                                    </p:set>
                                    <p:animEffect transition="in" filter="dissolve">
                                      <p:cBhvr>
                                        <p:cTn id="30" dur="500"/>
                                        <p:tgtEl>
                                          <p:spTgt spid="53"/>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animEffect transition="in" filter="dissolve">
                                      <p:cBhvr>
                                        <p:cTn id="33" dur="500"/>
                                        <p:tgtEl>
                                          <p:spTgt spid="54"/>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dissolve">
                                      <p:cBhvr>
                                        <p:cTn id="36" dur="500"/>
                                        <p:tgtEl>
                                          <p:spTgt spid="58"/>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dissolve">
                                      <p:cBhvr>
                                        <p:cTn id="39" dur="500"/>
                                        <p:tgtEl>
                                          <p:spTgt spid="57"/>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59"/>
                                        </p:tgtEl>
                                        <p:attrNameLst>
                                          <p:attrName>style.visibility</p:attrName>
                                        </p:attrNameLst>
                                      </p:cBhvr>
                                      <p:to>
                                        <p:strVal val="visible"/>
                                      </p:to>
                                    </p:set>
                                    <p:animEffect transition="in" filter="dissolve">
                                      <p:cBhvr>
                                        <p:cTn id="42" dur="500"/>
                                        <p:tgtEl>
                                          <p:spTgt spid="59"/>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dissolve">
                                      <p:cBhvr>
                                        <p:cTn id="47" dur="500"/>
                                        <p:tgtEl>
                                          <p:spTgt spid="62"/>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dissolve">
                                      <p:cBhvr>
                                        <p:cTn id="50" dur="500"/>
                                        <p:tgtEl>
                                          <p:spTgt spid="61"/>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66"/>
                                        </p:tgtEl>
                                        <p:attrNameLst>
                                          <p:attrName>style.visibility</p:attrName>
                                        </p:attrNameLst>
                                      </p:cBhvr>
                                      <p:to>
                                        <p:strVal val="visible"/>
                                      </p:to>
                                    </p:set>
                                    <p:animEffect transition="in" filter="dissolve">
                                      <p:cBhvr>
                                        <p:cTn id="53" dur="500"/>
                                        <p:tgtEl>
                                          <p:spTgt spid="66"/>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65"/>
                                        </p:tgtEl>
                                        <p:attrNameLst>
                                          <p:attrName>style.visibility</p:attrName>
                                        </p:attrNameLst>
                                      </p:cBhvr>
                                      <p:to>
                                        <p:strVal val="visible"/>
                                      </p:to>
                                    </p:set>
                                    <p:animEffect transition="in" filter="dissolve">
                                      <p:cBhvr>
                                        <p:cTn id="56" dur="500"/>
                                        <p:tgtEl>
                                          <p:spTgt spid="65"/>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64"/>
                                        </p:tgtEl>
                                        <p:attrNameLst>
                                          <p:attrName>style.visibility</p:attrName>
                                        </p:attrNameLst>
                                      </p:cBhvr>
                                      <p:to>
                                        <p:strVal val="visible"/>
                                      </p:to>
                                    </p:set>
                                    <p:animEffect transition="in" filter="dissolve">
                                      <p:cBhvr>
                                        <p:cTn id="59" dur="500"/>
                                        <p:tgtEl>
                                          <p:spTgt spid="64"/>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dissolve">
                                      <p:cBhvr>
                                        <p:cTn id="62" dur="500"/>
                                        <p:tgtEl>
                                          <p:spTgt spid="72"/>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dissolve">
                                      <p:cBhvr>
                                        <p:cTn id="65" dur="500"/>
                                        <p:tgtEl>
                                          <p:spTgt spid="73"/>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63"/>
                                        </p:tgtEl>
                                        <p:attrNameLst>
                                          <p:attrName>style.visibility</p:attrName>
                                        </p:attrNameLst>
                                      </p:cBhvr>
                                      <p:to>
                                        <p:strVal val="visible"/>
                                      </p:to>
                                    </p:set>
                                    <p:animEffect transition="in" filter="dissolve">
                                      <p:cBhvr>
                                        <p:cTn id="68" dur="500"/>
                                        <p:tgtEl>
                                          <p:spTgt spid="63"/>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7"/>
                                        </p:tgtEl>
                                        <p:attrNameLst>
                                          <p:attrName>style.visibility</p:attrName>
                                        </p:attrNameLst>
                                      </p:cBhvr>
                                      <p:to>
                                        <p:strVal val="visible"/>
                                      </p:to>
                                    </p:set>
                                    <p:animEffect transition="in" filter="dissolve">
                                      <p:cBhvr>
                                        <p:cTn id="71" dur="500"/>
                                        <p:tgtEl>
                                          <p:spTgt spid="67"/>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68"/>
                                        </p:tgtEl>
                                        <p:attrNameLst>
                                          <p:attrName>style.visibility</p:attrName>
                                        </p:attrNameLst>
                                      </p:cBhvr>
                                      <p:to>
                                        <p:strVal val="visible"/>
                                      </p:to>
                                    </p:set>
                                    <p:animEffect transition="in" filter="dissolve">
                                      <p:cBhvr>
                                        <p:cTn id="74" dur="500"/>
                                        <p:tgtEl>
                                          <p:spTgt spid="68"/>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76"/>
                                        </p:tgtEl>
                                        <p:attrNameLst>
                                          <p:attrName>style.visibility</p:attrName>
                                        </p:attrNameLst>
                                      </p:cBhvr>
                                      <p:to>
                                        <p:strVal val="visible"/>
                                      </p:to>
                                    </p:set>
                                    <p:animEffect transition="in" filter="dissolve">
                                      <p:cBhvr>
                                        <p:cTn id="77" dur="500"/>
                                        <p:tgtEl>
                                          <p:spTgt spid="76"/>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71"/>
                                        </p:tgtEl>
                                        <p:attrNameLst>
                                          <p:attrName>style.visibility</p:attrName>
                                        </p:attrNameLst>
                                      </p:cBhvr>
                                      <p:to>
                                        <p:strVal val="visible"/>
                                      </p:to>
                                    </p:set>
                                    <p:animEffect transition="in" filter="dissolve">
                                      <p:cBhvr>
                                        <p:cTn id="80" dur="500"/>
                                        <p:tgtEl>
                                          <p:spTgt spid="71"/>
                                        </p:tgtEl>
                                      </p:cBhvr>
                                    </p:animEffect>
                                  </p:childTnLst>
                                </p:cTn>
                              </p:par>
                              <p:par>
                                <p:cTn id="81" presetID="9" presetClass="entr" presetSubtype="0" fill="hold" grpId="0" nodeType="withEffect">
                                  <p:stCondLst>
                                    <p:cond delay="0"/>
                                  </p:stCondLst>
                                  <p:childTnLst>
                                    <p:set>
                                      <p:cBhvr>
                                        <p:cTn id="82" dur="1" fill="hold">
                                          <p:stCondLst>
                                            <p:cond delay="0"/>
                                          </p:stCondLst>
                                        </p:cTn>
                                        <p:tgtEl>
                                          <p:spTgt spid="69"/>
                                        </p:tgtEl>
                                        <p:attrNameLst>
                                          <p:attrName>style.visibility</p:attrName>
                                        </p:attrNameLst>
                                      </p:cBhvr>
                                      <p:to>
                                        <p:strVal val="visible"/>
                                      </p:to>
                                    </p:set>
                                    <p:animEffect transition="in" filter="dissolve">
                                      <p:cBhvr>
                                        <p:cTn id="83" dur="500"/>
                                        <p:tgtEl>
                                          <p:spTgt spid="69"/>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70"/>
                                        </p:tgtEl>
                                        <p:attrNameLst>
                                          <p:attrName>style.visibility</p:attrName>
                                        </p:attrNameLst>
                                      </p:cBhvr>
                                      <p:to>
                                        <p:strVal val="visible"/>
                                      </p:to>
                                    </p:set>
                                    <p:animEffect transition="in" filter="dissolve">
                                      <p:cBhvr>
                                        <p:cTn id="86" dur="500"/>
                                        <p:tgtEl>
                                          <p:spTgt spid="70"/>
                                        </p:tgtEl>
                                      </p:cBhvr>
                                    </p:animEffect>
                                  </p:childTnLst>
                                </p:cTn>
                              </p:par>
                              <p:par>
                                <p:cTn id="87" presetID="9" presetClass="entr" presetSubtype="0" fill="hold" grpId="0" nodeType="withEffect">
                                  <p:stCondLst>
                                    <p:cond delay="0"/>
                                  </p:stCondLst>
                                  <p:childTnLst>
                                    <p:set>
                                      <p:cBhvr>
                                        <p:cTn id="88" dur="1" fill="hold">
                                          <p:stCondLst>
                                            <p:cond delay="0"/>
                                          </p:stCondLst>
                                        </p:cTn>
                                        <p:tgtEl>
                                          <p:spTgt spid="74"/>
                                        </p:tgtEl>
                                        <p:attrNameLst>
                                          <p:attrName>style.visibility</p:attrName>
                                        </p:attrNameLst>
                                      </p:cBhvr>
                                      <p:to>
                                        <p:strVal val="visible"/>
                                      </p:to>
                                    </p:set>
                                    <p:animEffect transition="in" filter="dissolve">
                                      <p:cBhvr>
                                        <p:cTn id="89" dur="500"/>
                                        <p:tgtEl>
                                          <p:spTgt spid="74"/>
                                        </p:tgtEl>
                                      </p:cBhvr>
                                    </p:animEffect>
                                  </p:childTnLst>
                                </p:cTn>
                              </p:par>
                              <p:par>
                                <p:cTn id="90" presetID="9" presetClass="entr" presetSubtype="0" fill="hold" grpId="0" nodeType="withEffect">
                                  <p:stCondLst>
                                    <p:cond delay="0"/>
                                  </p:stCondLst>
                                  <p:childTnLst>
                                    <p:set>
                                      <p:cBhvr>
                                        <p:cTn id="91" dur="1" fill="hold">
                                          <p:stCondLst>
                                            <p:cond delay="0"/>
                                          </p:stCondLst>
                                        </p:cTn>
                                        <p:tgtEl>
                                          <p:spTgt spid="75"/>
                                        </p:tgtEl>
                                        <p:attrNameLst>
                                          <p:attrName>style.visibility</p:attrName>
                                        </p:attrNameLst>
                                      </p:cBhvr>
                                      <p:to>
                                        <p:strVal val="visible"/>
                                      </p:to>
                                    </p:set>
                                    <p:animEffect transition="in" filter="dissolve">
                                      <p:cBhvr>
                                        <p:cTn id="92" dur="500"/>
                                        <p:tgtEl>
                                          <p:spTgt spid="75"/>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44">
                                            <p:txEl>
                                              <p:pRg st="2" end="2"/>
                                            </p:txEl>
                                          </p:spTgt>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4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9160"/>
            <a:ext cx="8229600" cy="990600"/>
          </a:xfrm>
        </p:spPr>
        <p:txBody>
          <a:bodyPr/>
          <a:lstStyle/>
          <a:p>
            <a:pPr algn="ctr"/>
            <a:r>
              <a:rPr lang="en-US" dirty="0"/>
              <a:t>Cancer Cell Evolution</a:t>
            </a:r>
          </a:p>
        </p:txBody>
      </p:sp>
      <p:sp>
        <p:nvSpPr>
          <p:cNvPr id="44" name="TextBox 43"/>
          <p:cNvSpPr txBox="1"/>
          <p:nvPr/>
        </p:nvSpPr>
        <p:spPr>
          <a:xfrm>
            <a:off x="3505200" y="2722979"/>
            <a:ext cx="5415404" cy="3724097"/>
          </a:xfrm>
          <a:prstGeom prst="rect">
            <a:avLst/>
          </a:prstGeom>
          <a:noFill/>
          <a:ln>
            <a:solidFill>
              <a:srgbClr val="5C697C"/>
            </a:solidFill>
          </a:ln>
        </p:spPr>
        <p:txBody>
          <a:bodyPr wrap="square" rtlCol="0">
            <a:spAutoFit/>
          </a:bodyPr>
          <a:lstStyle/>
          <a:p>
            <a:pPr algn="ctr"/>
            <a:r>
              <a:rPr lang="en-US" sz="2000" dirty="0">
                <a:solidFill>
                  <a:schemeClr val="accent5">
                    <a:lumMod val="75000"/>
                  </a:schemeClr>
                </a:solidFill>
              </a:rPr>
              <a:t>Ongoing mutations:</a:t>
            </a:r>
          </a:p>
          <a:p>
            <a:pPr algn="ctr"/>
            <a:endParaRPr lang="en-US" dirty="0"/>
          </a:p>
          <a:p>
            <a:pPr marL="285750" indent="-285750">
              <a:buFont typeface="Arial"/>
              <a:buChar char="•"/>
            </a:pPr>
            <a:r>
              <a:rPr lang="en-US" dirty="0">
                <a:solidFill>
                  <a:srgbClr val="5C697C"/>
                </a:solidFill>
              </a:rPr>
              <a:t>Very heterogeneous in a few division cycles</a:t>
            </a:r>
          </a:p>
          <a:p>
            <a:pPr lvl="1"/>
            <a:r>
              <a:rPr lang="en-US" b="1" dirty="0">
                <a:solidFill>
                  <a:srgbClr val="5C697C"/>
                </a:solidFill>
                <a:sym typeface="Wingdings"/>
              </a:rPr>
              <a:t> </a:t>
            </a:r>
            <a:r>
              <a:rPr lang="en-US" b="1" dirty="0">
                <a:solidFill>
                  <a:srgbClr val="5C697C"/>
                </a:solidFill>
              </a:rPr>
              <a:t>Different (colored) cells have different mutations</a:t>
            </a:r>
          </a:p>
          <a:p>
            <a:pPr marL="285750" indent="-285750">
              <a:buFont typeface="Arial"/>
              <a:buChar char="•"/>
            </a:pPr>
            <a:endParaRPr lang="en-US" dirty="0">
              <a:solidFill>
                <a:srgbClr val="008000"/>
              </a:solidFill>
            </a:endParaRPr>
          </a:p>
          <a:p>
            <a:pPr marL="285750" indent="-285750">
              <a:buFont typeface="Arial"/>
              <a:buChar char="•"/>
            </a:pPr>
            <a:r>
              <a:rPr lang="en-US" dirty="0">
                <a:solidFill>
                  <a:srgbClr val="008000"/>
                </a:solidFill>
              </a:rPr>
              <a:t>Chemotherapy kills most cancer cells </a:t>
            </a:r>
          </a:p>
          <a:p>
            <a:pPr lvl="1"/>
            <a:r>
              <a:rPr lang="en-US" b="1" dirty="0">
                <a:solidFill>
                  <a:srgbClr val="008000"/>
                </a:solidFill>
                <a:sym typeface="Wingdings"/>
              </a:rPr>
              <a:t> tumor shrinks!</a:t>
            </a:r>
            <a:endParaRPr lang="en-US" b="1" dirty="0">
              <a:solidFill>
                <a:srgbClr val="008000"/>
              </a:solidFill>
            </a:endParaRPr>
          </a:p>
          <a:p>
            <a:pPr marL="285750" indent="-285750">
              <a:buFont typeface="Arial"/>
              <a:buChar char="•"/>
            </a:pPr>
            <a:endParaRPr lang="en-US" dirty="0">
              <a:solidFill>
                <a:srgbClr val="008000"/>
              </a:solidFill>
            </a:endParaRPr>
          </a:p>
          <a:p>
            <a:pPr marL="285750" indent="-285750">
              <a:buFont typeface="Arial"/>
              <a:buChar char="•"/>
            </a:pPr>
            <a:r>
              <a:rPr lang="en-US" dirty="0">
                <a:solidFill>
                  <a:schemeClr val="tx2">
                    <a:lumMod val="75000"/>
                  </a:schemeClr>
                </a:solidFill>
              </a:rPr>
              <a:t>Some cells evolve to be resistant to therapy</a:t>
            </a:r>
          </a:p>
          <a:p>
            <a:pPr lvl="1"/>
            <a:r>
              <a:rPr lang="en-US" b="1" dirty="0">
                <a:solidFill>
                  <a:schemeClr val="tx2">
                    <a:lumMod val="75000"/>
                  </a:schemeClr>
                </a:solidFill>
                <a:sym typeface="Wingdings"/>
              </a:rPr>
              <a:t> some cancer cells remain</a:t>
            </a:r>
          </a:p>
          <a:p>
            <a:pPr lvl="1"/>
            <a:endParaRPr lang="en-US" b="1" dirty="0">
              <a:solidFill>
                <a:schemeClr val="tx2">
                  <a:lumMod val="75000"/>
                </a:schemeClr>
              </a:solidFill>
              <a:sym typeface="Wingdings"/>
            </a:endParaRPr>
          </a:p>
          <a:p>
            <a:pPr marL="285750" indent="-285750">
              <a:buFont typeface="Arial"/>
              <a:buChar char="•"/>
            </a:pPr>
            <a:endParaRPr lang="en-US" dirty="0">
              <a:solidFill>
                <a:schemeClr val="bg1"/>
              </a:solidFill>
              <a:sym typeface="Wingdings"/>
            </a:endParaRPr>
          </a:p>
        </p:txBody>
      </p:sp>
      <p:sp>
        <p:nvSpPr>
          <p:cNvPr id="45" name="Oval 44"/>
          <p:cNvSpPr/>
          <p:nvPr/>
        </p:nvSpPr>
        <p:spPr>
          <a:xfrm>
            <a:off x="1625600" y="3759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Oval 45"/>
          <p:cNvSpPr/>
          <p:nvPr/>
        </p:nvSpPr>
        <p:spPr>
          <a:xfrm>
            <a:off x="1835150" y="39116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p:cNvSpPr/>
          <p:nvPr/>
        </p:nvSpPr>
        <p:spPr>
          <a:xfrm>
            <a:off x="1473200" y="39878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Oval 47"/>
          <p:cNvSpPr/>
          <p:nvPr/>
        </p:nvSpPr>
        <p:spPr>
          <a:xfrm>
            <a:off x="168275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p:cNvSpPr/>
          <p:nvPr/>
        </p:nvSpPr>
        <p:spPr>
          <a:xfrm>
            <a:off x="1835150" y="42926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p:cNvSpPr/>
          <p:nvPr/>
        </p:nvSpPr>
        <p:spPr>
          <a:xfrm>
            <a:off x="2101850" y="40640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p:cNvSpPr/>
          <p:nvPr/>
        </p:nvSpPr>
        <p:spPr>
          <a:xfrm>
            <a:off x="1238250" y="36449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120650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1625600" y="45339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2101850" y="44196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p:cNvSpPr/>
          <p:nvPr/>
        </p:nvSpPr>
        <p:spPr>
          <a:xfrm>
            <a:off x="1358900" y="44450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p:cNvSpPr/>
          <p:nvPr/>
        </p:nvSpPr>
        <p:spPr>
          <a:xfrm>
            <a:off x="1003300" y="4356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1778000" y="3505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Oval 57"/>
          <p:cNvSpPr/>
          <p:nvPr/>
        </p:nvSpPr>
        <p:spPr>
          <a:xfrm>
            <a:off x="2089150" y="36068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Oval 58"/>
          <p:cNvSpPr/>
          <p:nvPr/>
        </p:nvSpPr>
        <p:spPr>
          <a:xfrm>
            <a:off x="1473200" y="3378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p:cNvSpPr/>
          <p:nvPr/>
        </p:nvSpPr>
        <p:spPr>
          <a:xfrm>
            <a:off x="1066800" y="38354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Oval 60"/>
          <p:cNvSpPr/>
          <p:nvPr/>
        </p:nvSpPr>
        <p:spPr>
          <a:xfrm>
            <a:off x="1790700" y="3175000"/>
            <a:ext cx="419100" cy="457200"/>
          </a:xfrm>
          <a:prstGeom prst="ellipse">
            <a:avLst/>
          </a:prstGeom>
          <a:solidFill>
            <a:schemeClr val="bg2">
              <a:lumMod val="5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1485900" y="3048000"/>
            <a:ext cx="419100" cy="457200"/>
          </a:xfrm>
          <a:prstGeom prst="ellipse">
            <a:avLst/>
          </a:prstGeom>
          <a:solidFill>
            <a:schemeClr val="bg2">
              <a:lumMod val="5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p:cNvSpPr/>
          <p:nvPr/>
        </p:nvSpPr>
        <p:spPr>
          <a:xfrm>
            <a:off x="1955800" y="47371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p:cNvSpPr/>
          <p:nvPr/>
        </p:nvSpPr>
        <p:spPr>
          <a:xfrm>
            <a:off x="2374900" y="42164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Oval 64"/>
          <p:cNvSpPr/>
          <p:nvPr/>
        </p:nvSpPr>
        <p:spPr>
          <a:xfrm>
            <a:off x="2374900" y="3759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p:cNvSpPr/>
          <p:nvPr/>
        </p:nvSpPr>
        <p:spPr>
          <a:xfrm>
            <a:off x="2101850" y="3281779"/>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1460500" y="4737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p:cNvSpPr/>
          <p:nvPr/>
        </p:nvSpPr>
        <p:spPr>
          <a:xfrm>
            <a:off x="1104900" y="4648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Oval 68"/>
          <p:cNvSpPr/>
          <p:nvPr/>
        </p:nvSpPr>
        <p:spPr>
          <a:xfrm>
            <a:off x="984250" y="34290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Oval 69"/>
          <p:cNvSpPr/>
          <p:nvPr/>
        </p:nvSpPr>
        <p:spPr>
          <a:xfrm>
            <a:off x="1219200" y="31623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Oval 70"/>
          <p:cNvSpPr/>
          <p:nvPr/>
        </p:nvSpPr>
        <p:spPr>
          <a:xfrm>
            <a:off x="762000" y="36195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Oval 71"/>
          <p:cNvSpPr/>
          <p:nvPr/>
        </p:nvSpPr>
        <p:spPr>
          <a:xfrm>
            <a:off x="2254250" y="46355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Oval 72"/>
          <p:cNvSpPr/>
          <p:nvPr/>
        </p:nvSpPr>
        <p:spPr>
          <a:xfrm>
            <a:off x="1695450" y="4902200"/>
            <a:ext cx="419100" cy="457200"/>
          </a:xfrm>
          <a:prstGeom prst="ellipse">
            <a:avLst/>
          </a:prstGeom>
          <a:solidFill>
            <a:srgbClr val="00800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Oval 73"/>
          <p:cNvSpPr/>
          <p:nvPr/>
        </p:nvSpPr>
        <p:spPr>
          <a:xfrm>
            <a:off x="831850" y="4140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p:cNvSpPr/>
          <p:nvPr/>
        </p:nvSpPr>
        <p:spPr>
          <a:xfrm>
            <a:off x="666750" y="39370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Oval 75"/>
          <p:cNvSpPr/>
          <p:nvPr/>
        </p:nvSpPr>
        <p:spPr>
          <a:xfrm>
            <a:off x="692150" y="43942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7" name="Picture 36" descr="kisspng-computer-icons-poison-skull-and-crossbones-clip-ar-bones-5acb67a56a2bb6.235822421523279781434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153" y="2611353"/>
            <a:ext cx="550947" cy="550947"/>
          </a:xfrm>
          <a:prstGeom prst="rect">
            <a:avLst/>
          </a:prstGeom>
        </p:spPr>
      </p:pic>
      <p:pic>
        <p:nvPicPr>
          <p:cNvPr id="38" name="Picture 37" descr="kisspng-computer-icons-poison-skull-and-crossbones-clip-ar-bones-5acb67a56a2bb6.235822421523279781434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1203" y="2335879"/>
            <a:ext cx="550947" cy="550947"/>
          </a:xfrm>
          <a:prstGeom prst="rect">
            <a:avLst/>
          </a:prstGeom>
        </p:spPr>
      </p:pic>
      <p:pic>
        <p:nvPicPr>
          <p:cNvPr id="39" name="Picture 38" descr="kisspng-computer-icons-poison-skull-and-crossbones-clip-ar-bones-5acb67a56a2bb6.235822421523279781434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02" y="3208253"/>
            <a:ext cx="550947" cy="550947"/>
          </a:xfrm>
          <a:prstGeom prst="rect">
            <a:avLst/>
          </a:prstGeom>
        </p:spPr>
      </p:pic>
      <p:sp>
        <p:nvSpPr>
          <p:cNvPr id="3" name="TextBox 2"/>
          <p:cNvSpPr txBox="1"/>
          <p:nvPr/>
        </p:nvSpPr>
        <p:spPr>
          <a:xfrm rot="20149933">
            <a:off x="-162502" y="2197101"/>
            <a:ext cx="2141106" cy="369332"/>
          </a:xfrm>
          <a:prstGeom prst="rect">
            <a:avLst/>
          </a:prstGeom>
          <a:noFill/>
        </p:spPr>
        <p:txBody>
          <a:bodyPr wrap="none" rtlCol="0">
            <a:spAutoFit/>
          </a:bodyPr>
          <a:lstStyle/>
          <a:p>
            <a:r>
              <a:rPr lang="en-US" b="1" dirty="0"/>
              <a:t>+ Cancer therapy!</a:t>
            </a:r>
          </a:p>
        </p:txBody>
      </p:sp>
      <p:sp>
        <p:nvSpPr>
          <p:cNvPr id="41" name="TextBox 40"/>
          <p:cNvSpPr txBox="1"/>
          <p:nvPr/>
        </p:nvSpPr>
        <p:spPr>
          <a:xfrm>
            <a:off x="212938" y="1258014"/>
            <a:ext cx="8707666" cy="707886"/>
          </a:xfrm>
          <a:prstGeom prst="rect">
            <a:avLst/>
          </a:prstGeom>
          <a:noFill/>
        </p:spPr>
        <p:txBody>
          <a:bodyPr wrap="square" rtlCol="0">
            <a:spAutoFit/>
          </a:bodyPr>
          <a:lstStyle/>
          <a:p>
            <a:pPr algn="ctr"/>
            <a:r>
              <a:rPr lang="en-US" sz="2000" b="1" dirty="0" smtClean="0"/>
              <a:t>Heterogeneity </a:t>
            </a:r>
            <a:r>
              <a:rPr lang="en-US" sz="2000" b="1" dirty="0"/>
              <a:t>enables cancer cells to evolve resistance</a:t>
            </a:r>
          </a:p>
          <a:p>
            <a:pPr algn="ctr"/>
            <a:r>
              <a:rPr lang="en-US" sz="2000" b="1" dirty="0"/>
              <a:t>to cancer therapies </a:t>
            </a:r>
          </a:p>
        </p:txBody>
      </p:sp>
    </p:spTree>
    <p:extLst>
      <p:ext uri="{BB962C8B-B14F-4D97-AF65-F5344CB8AC3E}">
        <p14:creationId xmlns:p14="http://schemas.microsoft.com/office/powerpoint/2010/main" val="27267148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1000"/>
                                        <p:tgtEl>
                                          <p:spTgt spid="45"/>
                                        </p:tgtEl>
                                      </p:cBhvr>
                                    </p:animEffect>
                                    <p:set>
                                      <p:cBhvr>
                                        <p:cTn id="7" dur="1" fill="hold">
                                          <p:stCondLst>
                                            <p:cond delay="999"/>
                                          </p:stCondLst>
                                        </p:cTn>
                                        <p:tgtEl>
                                          <p:spTgt spid="45"/>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1000"/>
                                        <p:tgtEl>
                                          <p:spTgt spid="46"/>
                                        </p:tgtEl>
                                      </p:cBhvr>
                                    </p:animEffect>
                                    <p:set>
                                      <p:cBhvr>
                                        <p:cTn id="10" dur="1" fill="hold">
                                          <p:stCondLst>
                                            <p:cond delay="999"/>
                                          </p:stCondLst>
                                        </p:cTn>
                                        <p:tgtEl>
                                          <p:spTgt spid="46"/>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1000"/>
                                        <p:tgtEl>
                                          <p:spTgt spid="47"/>
                                        </p:tgtEl>
                                      </p:cBhvr>
                                    </p:animEffect>
                                    <p:set>
                                      <p:cBhvr>
                                        <p:cTn id="13" dur="1" fill="hold">
                                          <p:stCondLst>
                                            <p:cond delay="999"/>
                                          </p:stCondLst>
                                        </p:cTn>
                                        <p:tgtEl>
                                          <p:spTgt spid="47"/>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1000"/>
                                        <p:tgtEl>
                                          <p:spTgt spid="50"/>
                                        </p:tgtEl>
                                      </p:cBhvr>
                                    </p:animEffect>
                                    <p:set>
                                      <p:cBhvr>
                                        <p:cTn id="16" dur="1" fill="hold">
                                          <p:stCondLst>
                                            <p:cond delay="999"/>
                                          </p:stCondLst>
                                        </p:cTn>
                                        <p:tgtEl>
                                          <p:spTgt spid="50"/>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1000"/>
                                        <p:tgtEl>
                                          <p:spTgt spid="51"/>
                                        </p:tgtEl>
                                      </p:cBhvr>
                                    </p:animEffect>
                                    <p:set>
                                      <p:cBhvr>
                                        <p:cTn id="19" dur="1" fill="hold">
                                          <p:stCondLst>
                                            <p:cond delay="999"/>
                                          </p:stCondLst>
                                        </p:cTn>
                                        <p:tgtEl>
                                          <p:spTgt spid="51"/>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1000"/>
                                        <p:tgtEl>
                                          <p:spTgt spid="57"/>
                                        </p:tgtEl>
                                      </p:cBhvr>
                                    </p:animEffect>
                                    <p:set>
                                      <p:cBhvr>
                                        <p:cTn id="22" dur="1" fill="hold">
                                          <p:stCondLst>
                                            <p:cond delay="999"/>
                                          </p:stCondLst>
                                        </p:cTn>
                                        <p:tgtEl>
                                          <p:spTgt spid="5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1000"/>
                                        <p:tgtEl>
                                          <p:spTgt spid="58"/>
                                        </p:tgtEl>
                                      </p:cBhvr>
                                    </p:animEffect>
                                    <p:set>
                                      <p:cBhvr>
                                        <p:cTn id="25" dur="1" fill="hold">
                                          <p:stCondLst>
                                            <p:cond delay="999"/>
                                          </p:stCondLst>
                                        </p:cTn>
                                        <p:tgtEl>
                                          <p:spTgt spid="5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1000"/>
                                        <p:tgtEl>
                                          <p:spTgt spid="59"/>
                                        </p:tgtEl>
                                      </p:cBhvr>
                                    </p:animEffect>
                                    <p:set>
                                      <p:cBhvr>
                                        <p:cTn id="28" dur="1" fill="hold">
                                          <p:stCondLst>
                                            <p:cond delay="999"/>
                                          </p:stCondLst>
                                        </p:cTn>
                                        <p:tgtEl>
                                          <p:spTgt spid="5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1000"/>
                                        <p:tgtEl>
                                          <p:spTgt spid="60"/>
                                        </p:tgtEl>
                                      </p:cBhvr>
                                    </p:animEffect>
                                    <p:set>
                                      <p:cBhvr>
                                        <p:cTn id="31" dur="1" fill="hold">
                                          <p:stCondLst>
                                            <p:cond delay="999"/>
                                          </p:stCondLst>
                                        </p:cTn>
                                        <p:tgtEl>
                                          <p:spTgt spid="6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1000"/>
                                        <p:tgtEl>
                                          <p:spTgt spid="61"/>
                                        </p:tgtEl>
                                      </p:cBhvr>
                                    </p:animEffect>
                                    <p:set>
                                      <p:cBhvr>
                                        <p:cTn id="34" dur="1" fill="hold">
                                          <p:stCondLst>
                                            <p:cond delay="999"/>
                                          </p:stCondLst>
                                        </p:cTn>
                                        <p:tgtEl>
                                          <p:spTgt spid="6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1000"/>
                                        <p:tgtEl>
                                          <p:spTgt spid="62"/>
                                        </p:tgtEl>
                                      </p:cBhvr>
                                    </p:animEffect>
                                    <p:set>
                                      <p:cBhvr>
                                        <p:cTn id="37" dur="1" fill="hold">
                                          <p:stCondLst>
                                            <p:cond delay="999"/>
                                          </p:stCondLst>
                                        </p:cTn>
                                        <p:tgtEl>
                                          <p:spTgt spid="6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1000"/>
                                        <p:tgtEl>
                                          <p:spTgt spid="65"/>
                                        </p:tgtEl>
                                      </p:cBhvr>
                                    </p:animEffect>
                                    <p:set>
                                      <p:cBhvr>
                                        <p:cTn id="40" dur="1" fill="hold">
                                          <p:stCondLst>
                                            <p:cond delay="999"/>
                                          </p:stCondLst>
                                        </p:cTn>
                                        <p:tgtEl>
                                          <p:spTgt spid="65"/>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1000"/>
                                        <p:tgtEl>
                                          <p:spTgt spid="66"/>
                                        </p:tgtEl>
                                      </p:cBhvr>
                                    </p:animEffect>
                                    <p:set>
                                      <p:cBhvr>
                                        <p:cTn id="43" dur="1" fill="hold">
                                          <p:stCondLst>
                                            <p:cond delay="999"/>
                                          </p:stCondLst>
                                        </p:cTn>
                                        <p:tgtEl>
                                          <p:spTgt spid="66"/>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1000"/>
                                        <p:tgtEl>
                                          <p:spTgt spid="69"/>
                                        </p:tgtEl>
                                      </p:cBhvr>
                                    </p:animEffect>
                                    <p:set>
                                      <p:cBhvr>
                                        <p:cTn id="46" dur="1" fill="hold">
                                          <p:stCondLst>
                                            <p:cond delay="999"/>
                                          </p:stCondLst>
                                        </p:cTn>
                                        <p:tgtEl>
                                          <p:spTgt spid="69"/>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1000"/>
                                        <p:tgtEl>
                                          <p:spTgt spid="70"/>
                                        </p:tgtEl>
                                      </p:cBhvr>
                                    </p:animEffect>
                                    <p:set>
                                      <p:cBhvr>
                                        <p:cTn id="49" dur="1" fill="hold">
                                          <p:stCondLst>
                                            <p:cond delay="999"/>
                                          </p:stCondLst>
                                        </p:cTn>
                                        <p:tgtEl>
                                          <p:spTgt spid="70"/>
                                        </p:tgtEl>
                                        <p:attrNameLst>
                                          <p:attrName>style.visibility</p:attrName>
                                        </p:attrNameLst>
                                      </p:cBhvr>
                                      <p:to>
                                        <p:strVal val="hidden"/>
                                      </p:to>
                                    </p:set>
                                  </p:childTnLst>
                                </p:cTn>
                              </p:par>
                              <p:par>
                                <p:cTn id="50" presetID="9" presetClass="exit" presetSubtype="0" fill="hold" grpId="0" nodeType="withEffect">
                                  <p:stCondLst>
                                    <p:cond delay="0"/>
                                  </p:stCondLst>
                                  <p:childTnLst>
                                    <p:animEffect transition="out" filter="dissolve">
                                      <p:cBhvr>
                                        <p:cTn id="51" dur="1000"/>
                                        <p:tgtEl>
                                          <p:spTgt spid="71"/>
                                        </p:tgtEl>
                                      </p:cBhvr>
                                    </p:animEffect>
                                    <p:set>
                                      <p:cBhvr>
                                        <p:cTn id="52" dur="1" fill="hold">
                                          <p:stCondLst>
                                            <p:cond delay="999"/>
                                          </p:stCondLst>
                                        </p:cTn>
                                        <p:tgtEl>
                                          <p:spTgt spid="71"/>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1000"/>
                                        <p:tgtEl>
                                          <p:spTgt spid="75"/>
                                        </p:tgtEl>
                                      </p:cBhvr>
                                    </p:animEffect>
                                    <p:set>
                                      <p:cBhvr>
                                        <p:cTn id="55" dur="1" fill="hold">
                                          <p:stCondLst>
                                            <p:cond delay="999"/>
                                          </p:stCondLst>
                                        </p:cTn>
                                        <p:tgtEl>
                                          <p:spTgt spid="75"/>
                                        </p:tgtEl>
                                        <p:attrNameLst>
                                          <p:attrName>style.visibility</p:attrName>
                                        </p:attrNameLst>
                                      </p:cBhvr>
                                      <p:to>
                                        <p:strVal val="hidden"/>
                                      </p:to>
                                    </p:set>
                                  </p:childTnLst>
                                </p:cTn>
                              </p:par>
                              <p:par>
                                <p:cTn id="56" presetID="9" presetClass="exit" presetSubtype="0" fill="hold" nodeType="withEffect">
                                  <p:stCondLst>
                                    <p:cond delay="0"/>
                                  </p:stCondLst>
                                  <p:childTnLst>
                                    <p:animEffect transition="out" filter="dissolve">
                                      <p:cBhvr>
                                        <p:cTn id="57" dur="1000"/>
                                        <p:tgtEl>
                                          <p:spTgt spid="37"/>
                                        </p:tgtEl>
                                      </p:cBhvr>
                                    </p:animEffect>
                                    <p:set>
                                      <p:cBhvr>
                                        <p:cTn id="58" dur="1" fill="hold">
                                          <p:stCondLst>
                                            <p:cond delay="999"/>
                                          </p:stCondLst>
                                        </p:cTn>
                                        <p:tgtEl>
                                          <p:spTgt spid="37"/>
                                        </p:tgtEl>
                                        <p:attrNameLst>
                                          <p:attrName>style.visibility</p:attrName>
                                        </p:attrNameLst>
                                      </p:cBhvr>
                                      <p:to>
                                        <p:strVal val="hidden"/>
                                      </p:to>
                                    </p:set>
                                  </p:childTnLst>
                                </p:cTn>
                              </p:par>
                              <p:par>
                                <p:cTn id="59" presetID="9" presetClass="exit" presetSubtype="0" fill="hold" nodeType="withEffect">
                                  <p:stCondLst>
                                    <p:cond delay="0"/>
                                  </p:stCondLst>
                                  <p:childTnLst>
                                    <p:animEffect transition="out" filter="dissolve">
                                      <p:cBhvr>
                                        <p:cTn id="60" dur="1000"/>
                                        <p:tgtEl>
                                          <p:spTgt spid="38"/>
                                        </p:tgtEl>
                                      </p:cBhvr>
                                    </p:animEffect>
                                    <p:set>
                                      <p:cBhvr>
                                        <p:cTn id="61" dur="1" fill="hold">
                                          <p:stCondLst>
                                            <p:cond delay="999"/>
                                          </p:stCondLst>
                                        </p:cTn>
                                        <p:tgtEl>
                                          <p:spTgt spid="38"/>
                                        </p:tgtEl>
                                        <p:attrNameLst>
                                          <p:attrName>style.visibility</p:attrName>
                                        </p:attrNameLst>
                                      </p:cBhvr>
                                      <p:to>
                                        <p:strVal val="hidden"/>
                                      </p:to>
                                    </p:set>
                                  </p:childTnLst>
                                </p:cTn>
                              </p:par>
                              <p:par>
                                <p:cTn id="62" presetID="9" presetClass="exit" presetSubtype="0" fill="hold" nodeType="withEffect">
                                  <p:stCondLst>
                                    <p:cond delay="0"/>
                                  </p:stCondLst>
                                  <p:childTnLst>
                                    <p:animEffect transition="out" filter="dissolve">
                                      <p:cBhvr>
                                        <p:cTn id="63" dur="1000"/>
                                        <p:tgtEl>
                                          <p:spTgt spid="39"/>
                                        </p:tgtEl>
                                      </p:cBhvr>
                                    </p:animEffect>
                                    <p:set>
                                      <p:cBhvr>
                                        <p:cTn id="64" dur="1" fill="hold">
                                          <p:stCondLst>
                                            <p:cond delay="999"/>
                                          </p:stCondLst>
                                        </p:cTn>
                                        <p:tgtEl>
                                          <p:spTgt spid="39"/>
                                        </p:tgtEl>
                                        <p:attrNameLst>
                                          <p:attrName>style.visibility</p:attrName>
                                        </p:attrNameLst>
                                      </p:cBhvr>
                                      <p:to>
                                        <p:strVal val="hidden"/>
                                      </p:to>
                                    </p:set>
                                  </p:childTnLst>
                                </p:cTn>
                              </p:par>
                              <p:par>
                                <p:cTn id="65" presetID="9" presetClass="exit" presetSubtype="0" fill="hold" grpId="0" nodeType="withEffect">
                                  <p:stCondLst>
                                    <p:cond delay="0"/>
                                  </p:stCondLst>
                                  <p:childTnLst>
                                    <p:animEffect transition="out" filter="dissolve">
                                      <p:cBhvr>
                                        <p:cTn id="66" dur="1000"/>
                                        <p:tgtEl>
                                          <p:spTgt spid="53"/>
                                        </p:tgtEl>
                                      </p:cBhvr>
                                    </p:animEffect>
                                    <p:set>
                                      <p:cBhvr>
                                        <p:cTn id="67" dur="1" fill="hold">
                                          <p:stCondLst>
                                            <p:cond delay="999"/>
                                          </p:stCondLst>
                                        </p:cTn>
                                        <p:tgtEl>
                                          <p:spTgt spid="53"/>
                                        </p:tgtEl>
                                        <p:attrNameLst>
                                          <p:attrName>style.visibility</p:attrName>
                                        </p:attrNameLst>
                                      </p:cBhvr>
                                      <p:to>
                                        <p:strVal val="hidden"/>
                                      </p:to>
                                    </p:set>
                                  </p:childTnLst>
                                </p:cTn>
                              </p:par>
                              <p:par>
                                <p:cTn id="68" presetID="9" presetClass="exit" presetSubtype="0" fill="hold" grpId="0" nodeType="withEffect">
                                  <p:stCondLst>
                                    <p:cond delay="0"/>
                                  </p:stCondLst>
                                  <p:childTnLst>
                                    <p:animEffect transition="out" filter="dissolve">
                                      <p:cBhvr>
                                        <p:cTn id="69" dur="1000"/>
                                        <p:tgtEl>
                                          <p:spTgt spid="54"/>
                                        </p:tgtEl>
                                      </p:cBhvr>
                                    </p:animEffect>
                                    <p:set>
                                      <p:cBhvr>
                                        <p:cTn id="70" dur="1" fill="hold">
                                          <p:stCondLst>
                                            <p:cond delay="999"/>
                                          </p:stCondLst>
                                        </p:cTn>
                                        <p:tgtEl>
                                          <p:spTgt spid="54"/>
                                        </p:tgtEl>
                                        <p:attrNameLst>
                                          <p:attrName>style.visibility</p:attrName>
                                        </p:attrNameLst>
                                      </p:cBhvr>
                                      <p:to>
                                        <p:strVal val="hidden"/>
                                      </p:to>
                                    </p:set>
                                  </p:childTnLst>
                                </p:cTn>
                              </p:par>
                              <p:par>
                                <p:cTn id="71" presetID="9" presetClass="exit" presetSubtype="0" fill="hold" grpId="0" nodeType="withEffect">
                                  <p:stCondLst>
                                    <p:cond delay="0"/>
                                  </p:stCondLst>
                                  <p:childTnLst>
                                    <p:animEffect transition="out" filter="dissolve">
                                      <p:cBhvr>
                                        <p:cTn id="72" dur="1000"/>
                                        <p:tgtEl>
                                          <p:spTgt spid="64"/>
                                        </p:tgtEl>
                                      </p:cBhvr>
                                    </p:animEffect>
                                    <p:set>
                                      <p:cBhvr>
                                        <p:cTn id="73" dur="1" fill="hold">
                                          <p:stCondLst>
                                            <p:cond delay="999"/>
                                          </p:stCondLst>
                                        </p:cTn>
                                        <p:tgtEl>
                                          <p:spTgt spid="64"/>
                                        </p:tgtEl>
                                        <p:attrNameLst>
                                          <p:attrName>style.visibility</p:attrName>
                                        </p:attrNameLst>
                                      </p:cBhvr>
                                      <p:to>
                                        <p:strVal val="hidden"/>
                                      </p:to>
                                    </p:set>
                                  </p:childTnLst>
                                </p:cTn>
                              </p:par>
                              <p:par>
                                <p:cTn id="74" presetID="9" presetClass="exit" presetSubtype="0" fill="hold" grpId="0" nodeType="withEffect">
                                  <p:stCondLst>
                                    <p:cond delay="0"/>
                                  </p:stCondLst>
                                  <p:childTnLst>
                                    <p:animEffect transition="out" filter="dissolve">
                                      <p:cBhvr>
                                        <p:cTn id="75" dur="1000"/>
                                        <p:tgtEl>
                                          <p:spTgt spid="63"/>
                                        </p:tgtEl>
                                      </p:cBhvr>
                                    </p:animEffect>
                                    <p:set>
                                      <p:cBhvr>
                                        <p:cTn id="76" dur="1" fill="hold">
                                          <p:stCondLst>
                                            <p:cond delay="999"/>
                                          </p:stCondLst>
                                        </p:cTn>
                                        <p:tgtEl>
                                          <p:spTgt spid="63"/>
                                        </p:tgtEl>
                                        <p:attrNameLst>
                                          <p:attrName>style.visibility</p:attrName>
                                        </p:attrNameLst>
                                      </p:cBhvr>
                                      <p:to>
                                        <p:strVal val="hidden"/>
                                      </p:to>
                                    </p:set>
                                  </p:childTnLst>
                                </p:cTn>
                              </p:par>
                              <p:par>
                                <p:cTn id="77" presetID="9" presetClass="exit" presetSubtype="0" fill="hold" grpId="0" nodeType="withEffect">
                                  <p:stCondLst>
                                    <p:cond delay="0"/>
                                  </p:stCondLst>
                                  <p:childTnLst>
                                    <p:animEffect transition="out" filter="dissolve">
                                      <p:cBhvr>
                                        <p:cTn id="78" dur="1000"/>
                                        <p:tgtEl>
                                          <p:spTgt spid="72"/>
                                        </p:tgtEl>
                                      </p:cBhvr>
                                    </p:animEffect>
                                    <p:set>
                                      <p:cBhvr>
                                        <p:cTn id="79" dur="1" fill="hold">
                                          <p:stCondLst>
                                            <p:cond delay="999"/>
                                          </p:stCondLst>
                                        </p:cTn>
                                        <p:tgtEl>
                                          <p:spTgt spid="72"/>
                                        </p:tgtEl>
                                        <p:attrNameLst>
                                          <p:attrName>style.visibility</p:attrName>
                                        </p:attrNameLst>
                                      </p:cBhvr>
                                      <p:to>
                                        <p:strVal val="hidden"/>
                                      </p:to>
                                    </p:set>
                                  </p:childTnLst>
                                </p:cTn>
                              </p:par>
                              <p:par>
                                <p:cTn id="80" presetID="9" presetClass="exit" presetSubtype="0" fill="hold" grpId="0" nodeType="withEffect">
                                  <p:stCondLst>
                                    <p:cond delay="0"/>
                                  </p:stCondLst>
                                  <p:childTnLst>
                                    <p:animEffect transition="out" filter="dissolve">
                                      <p:cBhvr>
                                        <p:cTn id="81" dur="1000"/>
                                        <p:tgtEl>
                                          <p:spTgt spid="73"/>
                                        </p:tgtEl>
                                      </p:cBhvr>
                                    </p:animEffect>
                                    <p:set>
                                      <p:cBhvr>
                                        <p:cTn id="82" dur="1" fill="hold">
                                          <p:stCondLst>
                                            <p:cond delay="999"/>
                                          </p:stCondLst>
                                        </p:cTn>
                                        <p:tgtEl>
                                          <p:spTgt spid="73"/>
                                        </p:tgtEl>
                                        <p:attrNameLst>
                                          <p:attrName>style.visibility</p:attrName>
                                        </p:attrNameLst>
                                      </p:cBhvr>
                                      <p:to>
                                        <p:strVal val="hidden"/>
                                      </p:to>
                                    </p:set>
                                  </p:childTnLst>
                                </p:cTn>
                              </p:par>
                              <p:par>
                                <p:cTn id="83" presetID="9" presetClass="exit" presetSubtype="0" fill="hold" grpId="0" nodeType="withEffect">
                                  <p:stCondLst>
                                    <p:cond delay="0"/>
                                  </p:stCondLst>
                                  <p:childTnLst>
                                    <p:animEffect transition="out" filter="dissolve">
                                      <p:cBhvr>
                                        <p:cTn id="84" dur="1000"/>
                                        <p:tgtEl>
                                          <p:spTgt spid="76"/>
                                        </p:tgtEl>
                                      </p:cBhvr>
                                    </p:animEffect>
                                    <p:set>
                                      <p:cBhvr>
                                        <p:cTn id="85" dur="1" fill="hold">
                                          <p:stCondLst>
                                            <p:cond delay="999"/>
                                          </p:stCondLst>
                                        </p:cTn>
                                        <p:tgtEl>
                                          <p:spTgt spid="76"/>
                                        </p:tgtEl>
                                        <p:attrNameLst>
                                          <p:attrName>style.visibility</p:attrName>
                                        </p:attrNameLst>
                                      </p:cBhvr>
                                      <p:to>
                                        <p:strVal val="hidden"/>
                                      </p:to>
                                    </p:set>
                                  </p:childTnLst>
                                </p:cTn>
                              </p:par>
                              <p:par>
                                <p:cTn id="86" presetID="9" presetClass="exit" presetSubtype="0" fill="hold" grpId="0" nodeType="withEffect">
                                  <p:stCondLst>
                                    <p:cond delay="0"/>
                                  </p:stCondLst>
                                  <p:childTnLst>
                                    <p:animEffect transition="out" filter="dissolve">
                                      <p:cBhvr>
                                        <p:cTn id="87" dur="1000"/>
                                        <p:tgtEl>
                                          <p:spTgt spid="74"/>
                                        </p:tgtEl>
                                      </p:cBhvr>
                                    </p:animEffect>
                                    <p:set>
                                      <p:cBhvr>
                                        <p:cTn id="88" dur="1" fill="hold">
                                          <p:stCondLst>
                                            <p:cond delay="999"/>
                                          </p:stCondLst>
                                        </p:cTn>
                                        <p:tgtEl>
                                          <p:spTgt spid="74"/>
                                        </p:tgtEl>
                                        <p:attrNameLst>
                                          <p:attrName>style.visibility</p:attrName>
                                        </p:attrNameLst>
                                      </p:cBhvr>
                                      <p:to>
                                        <p:strVal val="hidden"/>
                                      </p:to>
                                    </p:set>
                                  </p:childTnLst>
                                </p:cTn>
                              </p:par>
                              <p:par>
                                <p:cTn id="89" presetID="9" presetClass="exit" presetSubtype="0" fill="hold" grpId="0" nodeType="withEffect">
                                  <p:stCondLst>
                                    <p:cond delay="0"/>
                                  </p:stCondLst>
                                  <p:childTnLst>
                                    <p:animEffect transition="out" filter="dissolve">
                                      <p:cBhvr>
                                        <p:cTn id="90" dur="1000"/>
                                        <p:tgtEl>
                                          <p:spTgt spid="52"/>
                                        </p:tgtEl>
                                      </p:cBhvr>
                                    </p:animEffect>
                                    <p:set>
                                      <p:cBhvr>
                                        <p:cTn id="91" dur="1" fill="hold">
                                          <p:stCondLst>
                                            <p:cond delay="999"/>
                                          </p:stCondLst>
                                        </p:cTn>
                                        <p:tgtEl>
                                          <p:spTgt spid="52"/>
                                        </p:tgtEl>
                                        <p:attrNameLst>
                                          <p:attrName>style.visibility</p:attrName>
                                        </p:attrNameLst>
                                      </p:cBhvr>
                                      <p:to>
                                        <p:strVal val="hidden"/>
                                      </p:to>
                                    </p:set>
                                  </p:childTnLst>
                                </p:cTn>
                              </p:par>
                              <p:par>
                                <p:cTn id="92" presetID="9" presetClass="exit" presetSubtype="0" fill="hold" grpId="0" nodeType="withEffect">
                                  <p:stCondLst>
                                    <p:cond delay="0"/>
                                  </p:stCondLst>
                                  <p:childTnLst>
                                    <p:animEffect transition="out" filter="dissolve">
                                      <p:cBhvr>
                                        <p:cTn id="93" dur="1000"/>
                                        <p:tgtEl>
                                          <p:spTgt spid="49"/>
                                        </p:tgtEl>
                                      </p:cBhvr>
                                    </p:animEffect>
                                    <p:set>
                                      <p:cBhvr>
                                        <p:cTn id="94" dur="1" fill="hold">
                                          <p:stCondLst>
                                            <p:cond delay="999"/>
                                          </p:stCondLst>
                                        </p:cTn>
                                        <p:tgtEl>
                                          <p:spTgt spid="49"/>
                                        </p:tgtEl>
                                        <p:attrNameLst>
                                          <p:attrName>style.visibility</p:attrName>
                                        </p:attrNameLst>
                                      </p:cBhvr>
                                      <p:to>
                                        <p:strVal val="hidden"/>
                                      </p:to>
                                    </p:set>
                                  </p:childTnLst>
                                </p:cTn>
                              </p:par>
                              <p:par>
                                <p:cTn id="95" presetID="9" presetClass="exit" presetSubtype="0" fill="hold" grpId="0" nodeType="withEffect">
                                  <p:stCondLst>
                                    <p:cond delay="0"/>
                                  </p:stCondLst>
                                  <p:childTnLst>
                                    <p:animEffect transition="out" filter="dissolve">
                                      <p:cBhvr>
                                        <p:cTn id="96" dur="1000"/>
                                        <p:tgtEl>
                                          <p:spTgt spid="48"/>
                                        </p:tgtEl>
                                      </p:cBhvr>
                                    </p:animEffect>
                                    <p:set>
                                      <p:cBhvr>
                                        <p:cTn id="97" dur="1" fill="hold">
                                          <p:stCondLst>
                                            <p:cond delay="999"/>
                                          </p:stCondLst>
                                        </p:cTn>
                                        <p:tgtEl>
                                          <p:spTgt spid="48"/>
                                        </p:tgtEl>
                                        <p:attrNameLst>
                                          <p:attrName>style.visibility</p:attrName>
                                        </p:attrNameLst>
                                      </p:cBhvr>
                                      <p:to>
                                        <p:strVal val="hidden"/>
                                      </p:to>
                                    </p:set>
                                  </p:childTnLst>
                                </p:cTn>
                              </p:par>
                              <p:par>
                                <p:cTn id="98" presetID="1" presetClass="entr" presetSubtype="0" fill="hold" nodeType="withEffect">
                                  <p:stCondLst>
                                    <p:cond delay="0"/>
                                  </p:stCondLst>
                                  <p:childTnLst>
                                    <p:set>
                                      <p:cBhvr>
                                        <p:cTn id="99" dur="1" fill="hold">
                                          <p:stCondLst>
                                            <p:cond delay="0"/>
                                          </p:stCondLst>
                                        </p:cTn>
                                        <p:tgtEl>
                                          <p:spTgt spid="44">
                                            <p:txEl>
                                              <p:pRg st="8" end="8"/>
                                            </p:txEl>
                                          </p:spTgt>
                                        </p:tgtEl>
                                        <p:attrNameLst>
                                          <p:attrName>style.visibility</p:attrName>
                                        </p:attrNameLst>
                                      </p:cBhvr>
                                      <p:to>
                                        <p:strVal val="visible"/>
                                      </p:to>
                                    </p:set>
                                  </p:childTnLst>
                                </p:cTn>
                              </p:par>
                              <p:par>
                                <p:cTn id="100" presetID="1" presetClass="entr" presetSubtype="0" fill="hold" nodeType="withEffect">
                                  <p:stCondLst>
                                    <p:cond delay="0"/>
                                  </p:stCondLst>
                                  <p:childTnLst>
                                    <p:set>
                                      <p:cBhvr>
                                        <p:cTn id="101" dur="1" fill="hold">
                                          <p:stCondLst>
                                            <p:cond delay="0"/>
                                          </p:stCondLst>
                                        </p:cTn>
                                        <p:tgtEl>
                                          <p:spTgt spid="44">
                                            <p:txEl>
                                              <p:pRg st="9" end="9"/>
                                            </p:txEl>
                                          </p:spTgt>
                                        </p:tgtEl>
                                        <p:attrNameLst>
                                          <p:attrName>style.visibility</p:attrName>
                                        </p:attrNameLst>
                                      </p:cBhvr>
                                      <p:to>
                                        <p:strVal val="visible"/>
                                      </p:to>
                                    </p:set>
                                  </p:childTnLst>
                                </p:cTn>
                              </p:par>
                              <p:par>
                                <p:cTn id="102" presetID="1" presetClass="exit" presetSubtype="0" fill="hold" grpId="0" nodeType="withEffect">
                                  <p:stCondLst>
                                    <p:cond delay="0"/>
                                  </p:stCondLst>
                                  <p:childTnLst>
                                    <p:set>
                                      <p:cBhvr>
                                        <p:cTn id="103"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9" grpId="0" animBg="1"/>
      <p:bldP spid="70" grpId="0" animBg="1"/>
      <p:bldP spid="71" grpId="0" animBg="1"/>
      <p:bldP spid="72" grpId="0" animBg="1"/>
      <p:bldP spid="73" grpId="0" animBg="1"/>
      <p:bldP spid="74" grpId="0" animBg="1"/>
      <p:bldP spid="75" grpId="0" animBg="1"/>
      <p:bldP spid="76"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Oval 40"/>
          <p:cNvSpPr/>
          <p:nvPr/>
        </p:nvSpPr>
        <p:spPr>
          <a:xfrm>
            <a:off x="1397000" y="40640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09160"/>
            <a:ext cx="8229600" cy="990600"/>
          </a:xfrm>
        </p:spPr>
        <p:txBody>
          <a:bodyPr/>
          <a:lstStyle/>
          <a:p>
            <a:pPr algn="ctr"/>
            <a:r>
              <a:rPr lang="en-US" dirty="0"/>
              <a:t>Cancer Cell Evolution</a:t>
            </a:r>
          </a:p>
        </p:txBody>
      </p:sp>
      <p:sp>
        <p:nvSpPr>
          <p:cNvPr id="44" name="TextBox 43"/>
          <p:cNvSpPr txBox="1"/>
          <p:nvPr/>
        </p:nvSpPr>
        <p:spPr>
          <a:xfrm>
            <a:off x="3505200" y="2722979"/>
            <a:ext cx="5415404" cy="3724097"/>
          </a:xfrm>
          <a:prstGeom prst="rect">
            <a:avLst/>
          </a:prstGeom>
          <a:noFill/>
          <a:ln>
            <a:solidFill>
              <a:srgbClr val="5C697C"/>
            </a:solidFill>
          </a:ln>
        </p:spPr>
        <p:txBody>
          <a:bodyPr wrap="square" rtlCol="0">
            <a:spAutoFit/>
          </a:bodyPr>
          <a:lstStyle/>
          <a:p>
            <a:pPr algn="ctr"/>
            <a:r>
              <a:rPr lang="en-US" sz="2000" dirty="0">
                <a:solidFill>
                  <a:schemeClr val="accent5">
                    <a:lumMod val="75000"/>
                  </a:schemeClr>
                </a:solidFill>
              </a:rPr>
              <a:t>Ongoing mutations:</a:t>
            </a:r>
          </a:p>
          <a:p>
            <a:pPr algn="ctr"/>
            <a:endParaRPr lang="en-US" dirty="0"/>
          </a:p>
          <a:p>
            <a:pPr marL="285750" indent="-285750">
              <a:buFont typeface="Arial"/>
              <a:buChar char="•"/>
            </a:pPr>
            <a:r>
              <a:rPr lang="en-US" dirty="0">
                <a:solidFill>
                  <a:srgbClr val="5C697C"/>
                </a:solidFill>
              </a:rPr>
              <a:t>Very heterogeneous in a few division cycles</a:t>
            </a:r>
          </a:p>
          <a:p>
            <a:pPr lvl="1"/>
            <a:r>
              <a:rPr lang="en-US" b="1" dirty="0">
                <a:solidFill>
                  <a:srgbClr val="5C697C"/>
                </a:solidFill>
                <a:sym typeface="Wingdings"/>
              </a:rPr>
              <a:t> </a:t>
            </a:r>
            <a:r>
              <a:rPr lang="en-US" b="1" dirty="0">
                <a:solidFill>
                  <a:srgbClr val="5C697C"/>
                </a:solidFill>
              </a:rPr>
              <a:t>Different (colored) cells have different mutations</a:t>
            </a:r>
          </a:p>
          <a:p>
            <a:pPr marL="285750" indent="-285750">
              <a:buFont typeface="Arial"/>
              <a:buChar char="•"/>
            </a:pPr>
            <a:endParaRPr lang="en-US" dirty="0">
              <a:solidFill>
                <a:srgbClr val="008000"/>
              </a:solidFill>
            </a:endParaRPr>
          </a:p>
          <a:p>
            <a:pPr marL="285750" indent="-285750">
              <a:buFont typeface="Arial"/>
              <a:buChar char="•"/>
            </a:pPr>
            <a:r>
              <a:rPr lang="en-US" dirty="0">
                <a:solidFill>
                  <a:srgbClr val="008000"/>
                </a:solidFill>
              </a:rPr>
              <a:t>Chemotherapy kills most cancer cells </a:t>
            </a:r>
          </a:p>
          <a:p>
            <a:pPr lvl="1"/>
            <a:r>
              <a:rPr lang="en-US" b="1" dirty="0">
                <a:solidFill>
                  <a:srgbClr val="008000"/>
                </a:solidFill>
                <a:sym typeface="Wingdings"/>
              </a:rPr>
              <a:t> tumor shrinks!</a:t>
            </a:r>
            <a:endParaRPr lang="en-US" b="1" dirty="0">
              <a:solidFill>
                <a:srgbClr val="008000"/>
              </a:solidFill>
            </a:endParaRPr>
          </a:p>
          <a:p>
            <a:pPr marL="285750" indent="-285750">
              <a:buFont typeface="Arial"/>
              <a:buChar char="•"/>
            </a:pPr>
            <a:endParaRPr lang="en-US" dirty="0">
              <a:solidFill>
                <a:srgbClr val="008000"/>
              </a:solidFill>
            </a:endParaRPr>
          </a:p>
          <a:p>
            <a:pPr marL="285750" indent="-285750">
              <a:buFont typeface="Arial"/>
              <a:buChar char="•"/>
            </a:pPr>
            <a:r>
              <a:rPr lang="en-US" dirty="0">
                <a:solidFill>
                  <a:schemeClr val="tx2">
                    <a:lumMod val="75000"/>
                  </a:schemeClr>
                </a:solidFill>
              </a:rPr>
              <a:t>Some cells evolve to be resistant to therapy</a:t>
            </a:r>
          </a:p>
          <a:p>
            <a:pPr lvl="1"/>
            <a:r>
              <a:rPr lang="en-US" b="1" dirty="0">
                <a:solidFill>
                  <a:schemeClr val="tx2">
                    <a:lumMod val="75000"/>
                  </a:schemeClr>
                </a:solidFill>
                <a:sym typeface="Wingdings"/>
              </a:rPr>
              <a:t> some cancer cells remain </a:t>
            </a:r>
          </a:p>
          <a:p>
            <a:pPr lvl="1"/>
            <a:r>
              <a:rPr lang="en-US" b="1" dirty="0">
                <a:solidFill>
                  <a:schemeClr val="tx2">
                    <a:lumMod val="75000"/>
                  </a:schemeClr>
                </a:solidFill>
                <a:sym typeface="Wingdings"/>
              </a:rPr>
              <a:t> tumor </a:t>
            </a:r>
            <a:r>
              <a:rPr lang="en-US" b="1" dirty="0" smtClean="0">
                <a:solidFill>
                  <a:schemeClr val="tx2">
                    <a:lumMod val="75000"/>
                  </a:schemeClr>
                </a:solidFill>
                <a:sym typeface="Wingdings"/>
              </a:rPr>
              <a:t>relapses &amp; is drug resistant</a:t>
            </a:r>
            <a:endParaRPr lang="en-US" b="1" dirty="0">
              <a:solidFill>
                <a:schemeClr val="tx2">
                  <a:lumMod val="75000"/>
                </a:schemeClr>
              </a:solidFill>
              <a:sym typeface="Wingdings"/>
            </a:endParaRPr>
          </a:p>
          <a:p>
            <a:pPr marL="285750" indent="-285750">
              <a:buFont typeface="Arial"/>
              <a:buChar char="•"/>
            </a:pPr>
            <a:endParaRPr lang="en-US" dirty="0">
              <a:solidFill>
                <a:schemeClr val="bg1"/>
              </a:solidFill>
              <a:sym typeface="Wingdings"/>
            </a:endParaRPr>
          </a:p>
        </p:txBody>
      </p:sp>
      <p:sp>
        <p:nvSpPr>
          <p:cNvPr id="48" name="Oval 47"/>
          <p:cNvSpPr/>
          <p:nvPr/>
        </p:nvSpPr>
        <p:spPr>
          <a:xfrm>
            <a:off x="1682750" y="4140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Oval 48"/>
          <p:cNvSpPr/>
          <p:nvPr/>
        </p:nvSpPr>
        <p:spPr>
          <a:xfrm>
            <a:off x="1835150" y="4292600"/>
            <a:ext cx="419100" cy="457200"/>
          </a:xfrm>
          <a:prstGeom prst="ellipse">
            <a:avLst/>
          </a:prstGeom>
          <a:solidFill>
            <a:srgbClr val="A5392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Oval 49"/>
          <p:cNvSpPr/>
          <p:nvPr/>
        </p:nvSpPr>
        <p:spPr>
          <a:xfrm>
            <a:off x="2101850" y="4064000"/>
            <a:ext cx="419100" cy="457200"/>
          </a:xfrm>
          <a:prstGeom prst="ellipse">
            <a:avLst/>
          </a:prstGeom>
          <a:solidFill>
            <a:srgbClr val="A5392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1079500" y="41275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1625600" y="45339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2101850" y="44196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Oval 54"/>
          <p:cNvSpPr/>
          <p:nvPr/>
        </p:nvSpPr>
        <p:spPr>
          <a:xfrm>
            <a:off x="1358900" y="44450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Oval 55"/>
          <p:cNvSpPr/>
          <p:nvPr/>
        </p:nvSpPr>
        <p:spPr>
          <a:xfrm>
            <a:off x="1003300" y="4356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Oval 59"/>
          <p:cNvSpPr/>
          <p:nvPr/>
        </p:nvSpPr>
        <p:spPr>
          <a:xfrm>
            <a:off x="1066800" y="38354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Oval 62"/>
          <p:cNvSpPr/>
          <p:nvPr/>
        </p:nvSpPr>
        <p:spPr>
          <a:xfrm>
            <a:off x="1955800" y="47371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Oval 63"/>
          <p:cNvSpPr/>
          <p:nvPr/>
        </p:nvSpPr>
        <p:spPr>
          <a:xfrm>
            <a:off x="2374900" y="42164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1460500" y="47371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Oval 67"/>
          <p:cNvSpPr/>
          <p:nvPr/>
        </p:nvSpPr>
        <p:spPr>
          <a:xfrm>
            <a:off x="1104900" y="4648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Oval 71"/>
          <p:cNvSpPr/>
          <p:nvPr/>
        </p:nvSpPr>
        <p:spPr>
          <a:xfrm>
            <a:off x="2254250" y="4635500"/>
            <a:ext cx="419100" cy="457200"/>
          </a:xfrm>
          <a:prstGeom prst="ellipse">
            <a:avLst/>
          </a:prstGeom>
          <a:solidFill>
            <a:srgbClr val="0000FF"/>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Oval 72"/>
          <p:cNvSpPr/>
          <p:nvPr/>
        </p:nvSpPr>
        <p:spPr>
          <a:xfrm>
            <a:off x="1695450" y="4902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Oval 73"/>
          <p:cNvSpPr/>
          <p:nvPr/>
        </p:nvSpPr>
        <p:spPr>
          <a:xfrm>
            <a:off x="673100" y="42799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Oval 74"/>
          <p:cNvSpPr/>
          <p:nvPr/>
        </p:nvSpPr>
        <p:spPr>
          <a:xfrm>
            <a:off x="698500" y="39878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Oval 75"/>
          <p:cNvSpPr/>
          <p:nvPr/>
        </p:nvSpPr>
        <p:spPr>
          <a:xfrm>
            <a:off x="787400" y="45847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1847850" y="38354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Oval 41"/>
          <p:cNvSpPr/>
          <p:nvPr/>
        </p:nvSpPr>
        <p:spPr>
          <a:xfrm>
            <a:off x="1358900" y="36957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Oval 76"/>
          <p:cNvSpPr/>
          <p:nvPr/>
        </p:nvSpPr>
        <p:spPr>
          <a:xfrm>
            <a:off x="1663700" y="36449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8" name="Oval 77"/>
          <p:cNvSpPr/>
          <p:nvPr/>
        </p:nvSpPr>
        <p:spPr>
          <a:xfrm>
            <a:off x="2076450" y="36322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Oval 78"/>
          <p:cNvSpPr/>
          <p:nvPr/>
        </p:nvSpPr>
        <p:spPr>
          <a:xfrm>
            <a:off x="2349500" y="3784600"/>
            <a:ext cx="419100" cy="457200"/>
          </a:xfrm>
          <a:prstGeom prst="ellipse">
            <a:avLst/>
          </a:prstGeom>
          <a:solidFill>
            <a:schemeClr val="tx2">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Oval 79"/>
          <p:cNvSpPr/>
          <p:nvPr/>
        </p:nvSpPr>
        <p:spPr>
          <a:xfrm>
            <a:off x="825500" y="36322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Oval 80"/>
          <p:cNvSpPr/>
          <p:nvPr/>
        </p:nvSpPr>
        <p:spPr>
          <a:xfrm>
            <a:off x="1117600" y="3403600"/>
            <a:ext cx="419100" cy="457200"/>
          </a:xfrm>
          <a:prstGeom prst="ellipse">
            <a:avLst/>
          </a:prstGeom>
          <a:solidFill>
            <a:srgbClr val="57576E"/>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Oval 81"/>
          <p:cNvSpPr/>
          <p:nvPr/>
        </p:nvSpPr>
        <p:spPr>
          <a:xfrm>
            <a:off x="1473200" y="3302000"/>
            <a:ext cx="419100" cy="457200"/>
          </a:xfrm>
          <a:prstGeom prst="ellipse">
            <a:avLst/>
          </a:prstGeom>
          <a:solidFill>
            <a:srgbClr val="A5392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Oval 82"/>
          <p:cNvSpPr/>
          <p:nvPr/>
        </p:nvSpPr>
        <p:spPr>
          <a:xfrm>
            <a:off x="1866900" y="3340100"/>
            <a:ext cx="419100" cy="457200"/>
          </a:xfrm>
          <a:prstGeom prst="ellipse">
            <a:avLst/>
          </a:prstGeom>
          <a:solidFill>
            <a:srgbClr val="A5392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TextBox 83"/>
          <p:cNvSpPr txBox="1"/>
          <p:nvPr/>
        </p:nvSpPr>
        <p:spPr>
          <a:xfrm>
            <a:off x="212938" y="1258014"/>
            <a:ext cx="8707666" cy="707886"/>
          </a:xfrm>
          <a:prstGeom prst="rect">
            <a:avLst/>
          </a:prstGeom>
          <a:noFill/>
        </p:spPr>
        <p:txBody>
          <a:bodyPr wrap="square" rtlCol="0">
            <a:spAutoFit/>
          </a:bodyPr>
          <a:lstStyle/>
          <a:p>
            <a:pPr algn="ctr"/>
            <a:r>
              <a:rPr lang="en-US" sz="2000" b="1" dirty="0"/>
              <a:t>Heterogeneity enables cancer cells to evolve resistance</a:t>
            </a:r>
          </a:p>
          <a:p>
            <a:pPr algn="ctr"/>
            <a:r>
              <a:rPr lang="en-US" sz="2000" b="1" dirty="0"/>
              <a:t>to cancer therapies </a:t>
            </a:r>
          </a:p>
        </p:txBody>
      </p:sp>
      <p:sp>
        <p:nvSpPr>
          <p:cNvPr id="3" name="TextBox 2"/>
          <p:cNvSpPr txBox="1"/>
          <p:nvPr/>
        </p:nvSpPr>
        <p:spPr>
          <a:xfrm>
            <a:off x="1244600" y="3296791"/>
            <a:ext cx="7267618" cy="1077218"/>
          </a:xfrm>
          <a:prstGeom prst="rect">
            <a:avLst/>
          </a:prstGeom>
          <a:solidFill>
            <a:srgbClr val="FFFFFF"/>
          </a:solidFill>
          <a:ln w="57150" cmpd="sng">
            <a:solidFill>
              <a:srgbClr val="800000"/>
            </a:solidFill>
          </a:ln>
        </p:spPr>
        <p:txBody>
          <a:bodyPr wrap="square" rtlCol="0">
            <a:spAutoFit/>
          </a:bodyPr>
          <a:lstStyle/>
          <a:p>
            <a:pPr algn="ctr"/>
            <a:r>
              <a:rPr lang="en-US" sz="3200" dirty="0" smtClean="0">
                <a:solidFill>
                  <a:srgbClr val="800000"/>
                </a:solidFill>
              </a:rPr>
              <a:t>Mutations both </a:t>
            </a:r>
            <a:r>
              <a:rPr lang="en-US" sz="3200" b="1" i="1" dirty="0" smtClean="0">
                <a:solidFill>
                  <a:srgbClr val="800000"/>
                </a:solidFill>
              </a:rPr>
              <a:t>cause</a:t>
            </a:r>
            <a:r>
              <a:rPr lang="en-US" sz="3200" dirty="0" smtClean="0">
                <a:solidFill>
                  <a:srgbClr val="800000"/>
                </a:solidFill>
              </a:rPr>
              <a:t> cancer and promote cancer </a:t>
            </a:r>
            <a:r>
              <a:rPr lang="en-US" sz="3200" b="1" i="1" dirty="0" smtClean="0">
                <a:solidFill>
                  <a:srgbClr val="800000"/>
                </a:solidFill>
              </a:rPr>
              <a:t>evolution</a:t>
            </a:r>
            <a:endParaRPr lang="en-US" sz="3200" b="1" i="1" dirty="0">
              <a:solidFill>
                <a:srgbClr val="800000"/>
              </a:solidFill>
            </a:endParaRPr>
          </a:p>
        </p:txBody>
      </p:sp>
    </p:spTree>
    <p:extLst>
      <p:ext uri="{BB962C8B-B14F-4D97-AF65-F5344CB8AC3E}">
        <p14:creationId xmlns:p14="http://schemas.microsoft.com/office/powerpoint/2010/main" val="34649300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dissolve">
                                      <p:cBhvr>
                                        <p:cTn id="7" dur="500"/>
                                        <p:tgtEl>
                                          <p:spTgt spid="7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4"/>
                                        </p:tgtEl>
                                        <p:attrNameLst>
                                          <p:attrName>style.visibility</p:attrName>
                                        </p:attrNameLst>
                                      </p:cBhvr>
                                      <p:to>
                                        <p:strVal val="visible"/>
                                      </p:to>
                                    </p:set>
                                    <p:animEffect transition="in" filter="dissolve">
                                      <p:cBhvr>
                                        <p:cTn id="10" dur="500"/>
                                        <p:tgtEl>
                                          <p:spTgt spid="74"/>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dissolve">
                                      <p:cBhvr>
                                        <p:cTn id="13" dur="500"/>
                                        <p:tgtEl>
                                          <p:spTgt spid="49"/>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73"/>
                                        </p:tgtEl>
                                        <p:attrNameLst>
                                          <p:attrName>style.visibility</p:attrName>
                                        </p:attrNameLst>
                                      </p:cBhvr>
                                      <p:to>
                                        <p:strVal val="visible"/>
                                      </p:to>
                                    </p:set>
                                    <p:animEffect transition="in" filter="dissolve">
                                      <p:cBhvr>
                                        <p:cTn id="16" dur="500"/>
                                        <p:tgtEl>
                                          <p:spTgt spid="73"/>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dissolve">
                                      <p:cBhvr>
                                        <p:cTn id="19" dur="500"/>
                                        <p:tgtEl>
                                          <p:spTgt spid="63"/>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dissolve">
                                      <p:cBhvr>
                                        <p:cTn id="22" dur="500"/>
                                        <p:tgtEl>
                                          <p:spTgt spid="54"/>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dissolve">
                                      <p:cBhvr>
                                        <p:cTn id="25" dur="500"/>
                                        <p:tgtEl>
                                          <p:spTgt spid="60"/>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75"/>
                                        </p:tgtEl>
                                        <p:attrNameLst>
                                          <p:attrName>style.visibility</p:attrName>
                                        </p:attrNameLst>
                                      </p:cBhvr>
                                      <p:to>
                                        <p:strVal val="visible"/>
                                      </p:to>
                                    </p:set>
                                    <p:animEffect transition="in" filter="dissolve">
                                      <p:cBhvr>
                                        <p:cTn id="28" dur="500"/>
                                        <p:tgtEl>
                                          <p:spTgt spid="75"/>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72"/>
                                        </p:tgtEl>
                                        <p:attrNameLst>
                                          <p:attrName>style.visibility</p:attrName>
                                        </p:attrNameLst>
                                      </p:cBhvr>
                                      <p:to>
                                        <p:strVal val="visible"/>
                                      </p:to>
                                    </p:set>
                                    <p:animEffect transition="in" filter="dissolve">
                                      <p:cBhvr>
                                        <p:cTn id="33" dur="500"/>
                                        <p:tgtEl>
                                          <p:spTgt spid="72"/>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64"/>
                                        </p:tgtEl>
                                        <p:attrNameLst>
                                          <p:attrName>style.visibility</p:attrName>
                                        </p:attrNameLst>
                                      </p:cBhvr>
                                      <p:to>
                                        <p:strVal val="visible"/>
                                      </p:to>
                                    </p:set>
                                    <p:animEffect transition="in" filter="dissolve">
                                      <p:cBhvr>
                                        <p:cTn id="36" dur="500"/>
                                        <p:tgtEl>
                                          <p:spTgt spid="64"/>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80"/>
                                        </p:tgtEl>
                                        <p:attrNameLst>
                                          <p:attrName>style.visibility</p:attrName>
                                        </p:attrNameLst>
                                      </p:cBhvr>
                                      <p:to>
                                        <p:strVal val="visible"/>
                                      </p:to>
                                    </p:set>
                                    <p:animEffect transition="in" filter="dissolve">
                                      <p:cBhvr>
                                        <p:cTn id="39" dur="500"/>
                                        <p:tgtEl>
                                          <p:spTgt spid="80"/>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dissolve">
                                      <p:cBhvr>
                                        <p:cTn id="42" dur="500"/>
                                        <p:tgtEl>
                                          <p:spTgt spid="81"/>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dissolve">
                                      <p:cBhvr>
                                        <p:cTn id="45" dur="500"/>
                                        <p:tgtEl>
                                          <p:spTgt spid="42"/>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dissolve">
                                      <p:cBhvr>
                                        <p:cTn id="48" dur="500"/>
                                        <p:tgtEl>
                                          <p:spTgt spid="77"/>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50"/>
                                        </p:tgtEl>
                                        <p:attrNameLst>
                                          <p:attrName>style.visibility</p:attrName>
                                        </p:attrNameLst>
                                      </p:cBhvr>
                                      <p:to>
                                        <p:strVal val="visible"/>
                                      </p:to>
                                    </p:set>
                                    <p:animEffect transition="in" filter="dissolve">
                                      <p:cBhvr>
                                        <p:cTn id="51" dur="500"/>
                                        <p:tgtEl>
                                          <p:spTgt spid="50"/>
                                        </p:tgtEl>
                                      </p:cBhvr>
                                    </p:animEffect>
                                  </p:childTnLst>
                                </p:cTn>
                              </p:par>
                              <p:par>
                                <p:cTn id="52" presetID="9" presetClass="entr" presetSubtype="0"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dissolve">
                                      <p:cBhvr>
                                        <p:cTn id="54" dur="500"/>
                                        <p:tgtEl>
                                          <p:spTgt spid="40"/>
                                        </p:tgtEl>
                                      </p:cBhvr>
                                    </p:animEffect>
                                  </p:childTnLst>
                                </p:cTn>
                              </p:par>
                              <p:par>
                                <p:cTn id="55" presetID="9" presetClass="entr" presetSubtype="0" fill="hold" grpId="0" nodeType="withEffect">
                                  <p:stCondLst>
                                    <p:cond delay="0"/>
                                  </p:stCondLst>
                                  <p:childTnLst>
                                    <p:set>
                                      <p:cBhvr>
                                        <p:cTn id="56" dur="1" fill="hold">
                                          <p:stCondLst>
                                            <p:cond delay="0"/>
                                          </p:stCondLst>
                                        </p:cTn>
                                        <p:tgtEl>
                                          <p:spTgt spid="79"/>
                                        </p:tgtEl>
                                        <p:attrNameLst>
                                          <p:attrName>style.visibility</p:attrName>
                                        </p:attrNameLst>
                                      </p:cBhvr>
                                      <p:to>
                                        <p:strVal val="visible"/>
                                      </p:to>
                                    </p:set>
                                    <p:animEffect transition="in" filter="dissolve">
                                      <p:cBhvr>
                                        <p:cTn id="57" dur="500"/>
                                        <p:tgtEl>
                                          <p:spTgt spid="79"/>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78"/>
                                        </p:tgtEl>
                                        <p:attrNameLst>
                                          <p:attrName>style.visibility</p:attrName>
                                        </p:attrNameLst>
                                      </p:cBhvr>
                                      <p:to>
                                        <p:strVal val="visible"/>
                                      </p:to>
                                    </p:set>
                                    <p:animEffect transition="in" filter="dissolve">
                                      <p:cBhvr>
                                        <p:cTn id="60" dur="500"/>
                                        <p:tgtEl>
                                          <p:spTgt spid="78"/>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83"/>
                                        </p:tgtEl>
                                        <p:attrNameLst>
                                          <p:attrName>style.visibility</p:attrName>
                                        </p:attrNameLst>
                                      </p:cBhvr>
                                      <p:to>
                                        <p:strVal val="visible"/>
                                      </p:to>
                                    </p:set>
                                    <p:animEffect transition="in" filter="dissolve">
                                      <p:cBhvr>
                                        <p:cTn id="63" dur="500"/>
                                        <p:tgtEl>
                                          <p:spTgt spid="83"/>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82"/>
                                        </p:tgtEl>
                                        <p:attrNameLst>
                                          <p:attrName>style.visibility</p:attrName>
                                        </p:attrNameLst>
                                      </p:cBhvr>
                                      <p:to>
                                        <p:strVal val="visible"/>
                                      </p:to>
                                    </p:set>
                                    <p:animEffect transition="in" filter="dissolve">
                                      <p:cBhvr>
                                        <p:cTn id="66" dur="500"/>
                                        <p:tgtEl>
                                          <p:spTgt spid="82"/>
                                        </p:tgtEl>
                                      </p:cBhvr>
                                    </p:animEffect>
                                  </p:childTnLst>
                                </p:cTn>
                              </p:par>
                              <p:par>
                                <p:cTn id="67" presetID="1" presetClass="entr" presetSubtype="0" fill="hold" nodeType="withEffect">
                                  <p:stCondLst>
                                    <p:cond delay="0"/>
                                  </p:stCondLst>
                                  <p:childTnLst>
                                    <p:set>
                                      <p:cBhvr>
                                        <p:cTn id="68" dur="1" fill="hold">
                                          <p:stCondLst>
                                            <p:cond delay="0"/>
                                          </p:stCondLst>
                                        </p:cTn>
                                        <p:tgtEl>
                                          <p:spTgt spid="44">
                                            <p:txEl>
                                              <p:pRg st="10" end="1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4" grpId="0" animBg="1"/>
      <p:bldP spid="60" grpId="0" animBg="1"/>
      <p:bldP spid="63" grpId="0" animBg="1"/>
      <p:bldP spid="64" grpId="0" animBg="1"/>
      <p:bldP spid="72" grpId="0" animBg="1"/>
      <p:bldP spid="73" grpId="0" animBg="1"/>
      <p:bldP spid="74" grpId="0" animBg="1"/>
      <p:bldP spid="75" grpId="0" animBg="1"/>
      <p:bldP spid="76" grpId="0" animBg="1"/>
      <p:bldP spid="40" grpId="0" animBg="1"/>
      <p:bldP spid="42" grpId="0" animBg="1"/>
      <p:bldP spid="77" grpId="0" animBg="1"/>
      <p:bldP spid="78" grpId="0" animBg="1"/>
      <p:bldP spid="79" grpId="0" animBg="1"/>
      <p:bldP spid="80" grpId="0" animBg="1"/>
      <p:bldP spid="81" grpId="0" animBg="1"/>
      <p:bldP spid="82" grpId="0" animBg="1"/>
      <p:bldP spid="83" grpId="0" animBg="1"/>
      <p:bldP spid="3" grpId="0" animBg="1"/>
    </p:bldLst>
  </p:timing>
</p:sld>
</file>

<file path=ppt/theme/theme1.xml><?xml version="1.0" encoding="utf-8"?>
<a:theme xmlns:a="http://schemas.openxmlformats.org/drawingml/2006/main" name="Perception">
  <a:themeElements>
    <a:clrScheme name="Perception">
      <a:dk1>
        <a:sysClr val="windowText" lastClr="000000"/>
      </a:dk1>
      <a:lt1>
        <a:sysClr val="window" lastClr="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Perception.thmx</Template>
  <TotalTime>2235</TotalTime>
  <Words>1364</Words>
  <Application>Microsoft Macintosh PowerPoint</Application>
  <PresentationFormat>On-screen Show (4:3)</PresentationFormat>
  <Paragraphs>225</Paragraphs>
  <Slides>28</Slides>
  <Notes>19</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Perception</vt:lpstr>
      <vt:lpstr>Cancer Genetics 5min overview</vt:lpstr>
      <vt:lpstr>Lecture 3: Genetic Changes</vt:lpstr>
      <vt:lpstr>Cancer is a genetic disease</vt:lpstr>
      <vt:lpstr>Cancer genes are found throughout the genome</vt:lpstr>
      <vt:lpstr>Cancer incidence increases with age</vt:lpstr>
      <vt:lpstr>Cancer incidence increases with age</vt:lpstr>
      <vt:lpstr>Cancer Cell Evolution</vt:lpstr>
      <vt:lpstr>Cancer Cell Evolution</vt:lpstr>
      <vt:lpstr>Cancer Cell Evolution</vt:lpstr>
      <vt:lpstr>Genetics of Cancer</vt:lpstr>
      <vt:lpstr>Mutations impact large areas of DNA</vt:lpstr>
      <vt:lpstr>How do these chromosome alterations happen?</vt:lpstr>
      <vt:lpstr>Mutations can impact one or a few bases of DNA sequence</vt:lpstr>
      <vt:lpstr>Mutations effect protein expression</vt:lpstr>
      <vt:lpstr>single mutation, BIG impact</vt:lpstr>
      <vt:lpstr>pleiotropic factors in cancer</vt:lpstr>
      <vt:lpstr>Recap: cancer is a genetic disease</vt:lpstr>
      <vt:lpstr>Recap: cancer is a genetic disease</vt:lpstr>
      <vt:lpstr>Genetics of Cancer</vt:lpstr>
      <vt:lpstr>Abnormal chromosome numbers and human disease</vt:lpstr>
      <vt:lpstr>How is aneuploidy generated?</vt:lpstr>
      <vt:lpstr>Aneuploidy is Common in Cancer</vt:lpstr>
      <vt:lpstr>Aneuploidy is Common in Cancer</vt:lpstr>
      <vt:lpstr>Somatic mutations cause proto-oncogene activation</vt:lpstr>
      <vt:lpstr>Oncogene activation</vt:lpstr>
      <vt:lpstr>Increases in the HER2 oncogene promote breast cancer</vt:lpstr>
      <vt:lpstr>Varied ways to activate an oncogene</vt:lpstr>
      <vt:lpstr>Varied ways to activate an oncogene</vt:lpstr>
    </vt:vector>
  </TitlesOfParts>
  <Company>WPI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Cancer Biology BB3050 Dr. Amity Manning</dc:title>
  <dc:creator>Amity Manning</dc:creator>
  <cp:lastModifiedBy>Amity Manning</cp:lastModifiedBy>
  <cp:revision>108</cp:revision>
  <dcterms:created xsi:type="dcterms:W3CDTF">2018-12-18T16:01:36Z</dcterms:created>
  <dcterms:modified xsi:type="dcterms:W3CDTF">2020-01-17T15:57:19Z</dcterms:modified>
</cp:coreProperties>
</file>